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9" r:id="rId4"/>
  </p:sldMasterIdLst>
  <p:notesMasterIdLst>
    <p:notesMasterId r:id="rId42"/>
  </p:notesMasterIdLst>
  <p:handoutMasterIdLst>
    <p:handoutMasterId r:id="rId43"/>
  </p:handoutMasterIdLst>
  <p:sldIdLst>
    <p:sldId id="265" r:id="rId5"/>
    <p:sldId id="283" r:id="rId6"/>
    <p:sldId id="376" r:id="rId7"/>
    <p:sldId id="256" r:id="rId8"/>
    <p:sldId id="368" r:id="rId9"/>
    <p:sldId id="337" r:id="rId10"/>
    <p:sldId id="358" r:id="rId11"/>
    <p:sldId id="360" r:id="rId12"/>
    <p:sldId id="362" r:id="rId13"/>
    <p:sldId id="292" r:id="rId14"/>
    <p:sldId id="287" r:id="rId15"/>
    <p:sldId id="306" r:id="rId16"/>
    <p:sldId id="294" r:id="rId17"/>
    <p:sldId id="377" r:id="rId18"/>
    <p:sldId id="354" r:id="rId19"/>
    <p:sldId id="272" r:id="rId20"/>
    <p:sldId id="275" r:id="rId21"/>
    <p:sldId id="274" r:id="rId22"/>
    <p:sldId id="276" r:id="rId23"/>
    <p:sldId id="378" r:id="rId24"/>
    <p:sldId id="379" r:id="rId25"/>
    <p:sldId id="380" r:id="rId26"/>
    <p:sldId id="280" r:id="rId27"/>
    <p:sldId id="281" r:id="rId28"/>
    <p:sldId id="381" r:id="rId29"/>
    <p:sldId id="382" r:id="rId30"/>
    <p:sldId id="284" r:id="rId31"/>
    <p:sldId id="285" r:id="rId32"/>
    <p:sldId id="286" r:id="rId33"/>
    <p:sldId id="383" r:id="rId34"/>
    <p:sldId id="384" r:id="rId35"/>
    <p:sldId id="385" r:id="rId36"/>
    <p:sldId id="386" r:id="rId37"/>
    <p:sldId id="340" r:id="rId38"/>
    <p:sldId id="387" r:id="rId39"/>
    <p:sldId id="293" r:id="rId40"/>
    <p:sldId id="388" r:id="rId41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088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5CA334-5C9D-29D7-D8E2-9CDBD7BEDC9D}" name="David Plakorus" initials="DP" userId="S::dplakorus@ricondo.com::d2cd08b8-69d2-46e9-8ddb-abae709fadd2" providerId="AD"/>
  <p188:author id="{20AF925A-F7BA-52A2-58CC-F62883363EE9}" name="Marie Keister" initials="MK" userId="S::Marie.Keister@murphyepson.com::78045354-d98e-488f-9595-ef6b8eb5a6d1" providerId="AD"/>
  <p188:author id="{A5AD5896-896E-75AB-BC65-D2AE80420365}" name="Allison Sampson" initials="AS" userId="S::asampson@ricondo.com::ed8203f6-4958-4ad5-a269-1febd65b39ab" providerId="AD"/>
  <p188:author id="{A24D70A9-D490-F48D-8324-7649846C952B}" name="Nick Hoffman" initials="NH" userId="S::nhoffman@murphyepson.com::69514f76-2d06-42da-a6d2-15d370a701b0" providerId="AD"/>
  <p188:author id="{5E2917B3-6A7E-CF57-8D95-C15BD6C3DBC6}" name="Guest User" initials="GU" userId="S::urn:spo:tenantanon#5a1af529-4f09-442c-9c69-14b2129da54e::" providerId="AD"/>
  <p188:author id="{70A67EC1-2DD1-C392-A0F4-6855D659A2E6}" name="Melissa Burris" initials="MB" userId="S::mburris@murphyepson.com::39138840-f6a6-421c-887f-0c3231745611" providerId="AD"/>
  <p188:author id="{8E6712F3-C563-8B8E-A095-394300D00BD5}" name="Stephen Culberson" initials="SC" userId="S::sculberson@ricondo.com::777a382a-0f6a-4f10-9eb9-692817b03e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esa Lanning-Glavaz" initials="TL" lastIdx="20" clrIdx="0"/>
  <p:cmAuthor id="1" name="David Plakorus" initials="DP" lastIdx="7" clrIdx="1">
    <p:extLst>
      <p:ext uri="{19B8F6BF-5375-455C-9EA6-DF929625EA0E}">
        <p15:presenceInfo xmlns:p15="http://schemas.microsoft.com/office/powerpoint/2012/main" userId="S::dplakorus@ricondo.com::d2cd08b8-69d2-46e9-8ddb-abae709fad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D0DF"/>
    <a:srgbClr val="00529A"/>
    <a:srgbClr val="C2E76B"/>
    <a:srgbClr val="009681"/>
    <a:srgbClr val="77B542"/>
    <a:srgbClr val="0065A3"/>
    <a:srgbClr val="ECECEC"/>
    <a:srgbClr val="144B6A"/>
    <a:srgbClr val="5A5F59"/>
    <a:srgbClr val="270B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AC102-662F-8906-7C21-5695CE057A0A}" v="6" dt="2025-06-05T16:50:41.168"/>
    <p1510:client id="{313EF81C-51F8-D0DF-6CDE-B1C319CDAA2F}" v="20" dt="2025-06-05T15:37:31.556"/>
    <p1510:client id="{375A1C39-3E9D-0012-9BB5-BD69D8331916}" v="4" dt="2025-06-04T22:07:27.233"/>
    <p1510:client id="{4D67AE07-7D99-AF24-DD68-CA72104169FC}" v="10" dt="2025-06-05T14:03:22.054"/>
    <p1510:client id="{4F2C2BE8-DB43-C06F-97F9-19590364AAE7}" v="80" dt="2025-06-04T23:23:46.701"/>
    <p1510:client id="{5F7D3A12-4111-F868-019A-82C922ACD039}" v="105" dt="2025-06-05T13:12:39.910"/>
    <p1510:client id="{716B6993-3CF8-0220-CD47-3B14573D0F77}" v="22" dt="2025-06-05T15:42:02.122"/>
    <p1510:client id="{A2953018-5240-6BB7-D6C8-E8B1DA01152D}" v="4" dt="2025-06-05T16:13:12.452"/>
    <p1510:client id="{AD675A9E-31AD-0C4A-F542-4634DBF94233}" v="1" dt="2025-06-05T15:01:05.242"/>
    <p1510:client id="{B6B1F71E-4F43-4101-BB71-947CD9FD20A9}" v="925" dt="2025-06-04T15:58:56.511"/>
    <p1510:client id="{CBC094F7-8F91-D271-EFD8-C30EB684D9FC}" v="2" dt="2025-06-05T16:47:07.582"/>
    <p1510:client id="{F9C9818F-2D47-42E4-0EA5-E402119BD38F}" v="11" dt="2025-06-04T23:14:43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2088"/>
        <p:guide orient="horz" pos="216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7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8CC4837A-6B9D-4040-822F-27296CC7365C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6EA8893A-C515-4078-9ED9-69348BA28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59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7" y="0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/>
          <a:lstStyle>
            <a:lvl1pPr algn="r">
              <a:defRPr sz="1200"/>
            </a:lvl1pPr>
          </a:lstStyle>
          <a:p>
            <a:fld id="{D7398D26-DE98-4A92-8AE8-C90B60B681A7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5" tIns="46243" rIns="92485" bIns="4624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5" tIns="46243" rIns="92485" bIns="4624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vert="horz" lIns="92485" tIns="46243" rIns="92485" bIns="46243" rtlCol="0" anchor="b"/>
          <a:lstStyle>
            <a:lvl1pPr algn="r">
              <a:defRPr sz="1200"/>
            </a:lvl1pPr>
          </a:lstStyle>
          <a:p>
            <a:fld id="{29D97918-6683-402B-91DF-23178F185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1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MARIE begins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37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72914-711C-CC1B-1148-B07B65037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0604E4-437A-9FC7-6DAD-5C606F42C9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44C225-4609-A2FD-B87A-802870FCF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/>
              <a:t>CAMERON </a:t>
            </a:r>
          </a:p>
          <a:p>
            <a:r>
              <a:rPr lang="en-US">
                <a:ea typeface="Calibri"/>
                <a:cs typeface="Calibri"/>
              </a:rPr>
              <a:t>HERE IS A LOOK UNDERGROUND, WHAT OUR PROCESS DOES </a:t>
            </a:r>
          </a:p>
          <a:p>
            <a:r>
              <a:rPr lang="en-US">
                <a:ea typeface="Calibri"/>
                <a:cs typeface="Calibri"/>
              </a:rPr>
              <a:t>WE MOVE WATER AWAY FROM THE HOME </a:t>
            </a:r>
          </a:p>
          <a:p>
            <a:r>
              <a:rPr lang="en-US">
                <a:ea typeface="Calibri"/>
                <a:cs typeface="Calibri"/>
              </a:rPr>
              <a:t>WE FILTER AND SLOW WATER OFF THE STREETS TO REDUCE FLOODING AND OVERFLOWS USING GREEN INFRASTRUCTURE </a:t>
            </a:r>
          </a:p>
          <a:p>
            <a:r>
              <a:rPr lang="en-US">
                <a:ea typeface="Calibri"/>
                <a:cs typeface="Calibri"/>
              </a:rPr>
              <a:t>SHOW VARIOUS INLET AREAS AND OUTLETS, </a:t>
            </a:r>
          </a:p>
          <a:p>
            <a:r>
              <a:rPr lang="en-US">
                <a:ea typeface="Calibri"/>
                <a:cs typeface="Calibri"/>
              </a:rPr>
              <a:t>MENTION SEPARATE SYSTEMS IN COLUMBUS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531FD-A8A0-82D5-DB82-E31B2BAE0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6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/>
              <a:t>CAMERON </a:t>
            </a:r>
          </a:p>
          <a:p>
            <a:r>
              <a:rPr lang="en-US">
                <a:ea typeface="Calibri"/>
                <a:cs typeface="Calibri"/>
              </a:rPr>
              <a:t>THESE ARE THE 4 PILLARS </a:t>
            </a:r>
          </a:p>
          <a:p>
            <a:r>
              <a:rPr lang="en-US">
                <a:ea typeface="Calibri"/>
                <a:cs typeface="Calibri"/>
              </a:rPr>
              <a:t>THIS IS HOW WE WORK THROUGH 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26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406AE-C46C-EFEA-BB19-80BF792C7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7049E-045F-98A9-D70C-06D805E38F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5744D-7FE6-5636-775D-F14E766A74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 sz="1100"/>
              <a:t>CAMERON</a:t>
            </a:r>
          </a:p>
          <a:p>
            <a:pPr defTabSz="874898">
              <a:defRPr/>
            </a:pPr>
            <a:endParaRPr lang="en-US" sz="1100"/>
          </a:p>
          <a:p>
            <a:pPr defTabSz="874898">
              <a:defRPr/>
            </a:pPr>
            <a:r>
              <a:rPr lang="en-US" sz="1100"/>
              <a:t>We are currently at 30% design. What that means is…..</a:t>
            </a:r>
            <a:endParaRPr lang="en-US" sz="1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A169C-9211-C056-D361-CC4FB9767E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6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7E409-46A4-DE4C-0118-AC936A628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DE7237-822C-8E6F-B2F5-5B9F74BEBB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744D6-8648-9901-6CBF-309EF8001B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 sz="1100"/>
              <a:t>TIFFANY</a:t>
            </a:r>
          </a:p>
          <a:p>
            <a:endParaRPr lang="en-US"/>
          </a:p>
          <a:p>
            <a:r>
              <a:rPr lang="en-US"/>
              <a:t>(Will explain what a Land Bank is)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EA2F3-17AA-AEB8-2FFB-5E668B9A5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659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CAMERON </a:t>
            </a:r>
          </a:p>
          <a:p>
            <a:r>
              <a:rPr lang="en-US">
                <a:ea typeface="Calibri"/>
                <a:cs typeface="Calibri"/>
              </a:rPr>
              <a:t>SO HERE IS OUR ASK FOR YOU WHEN YOU LEAVE TONIGHT: </a:t>
            </a:r>
            <a:endParaRPr lang="en-US"/>
          </a:p>
          <a:p>
            <a:r>
              <a:rPr lang="en-US"/>
              <a:t>Identify Flood Prone Areas: Take a moment to reflect on locations within your neighborhood where flooding frequently occurs or poses a threat during or after heavy rains.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Report Your Findings: Share your observations with us (How deep is the water, How long does the flooding last, etc.) You can do this by contacting Blueprint Columbus via phone or email. 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Know a spot for Rain Garden? Let Us Know: If you see unused green space in your neighborhood, you can let us know where and we will evaluate it for a potential rain garden.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Spread the Word: Encourage your neighbors to participate as well. The more input we receive, the better equipped we’ll be to address these challenges comprehensively.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994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7C0DC-AAF9-20F5-A4CE-00D0BB921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33B84B-CBF4-EFBF-004E-AAB6FFB5E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6A54A-91E4-B86B-8999-4F54E1BC0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 sz="1100"/>
              <a:t>CAMERON </a:t>
            </a:r>
          </a:p>
          <a:p>
            <a:pPr defTabSz="874898">
              <a:defRPr/>
            </a:pPr>
            <a:r>
              <a:rPr lang="en-US" sz="1100">
                <a:ea typeface="Calibri"/>
                <a:cs typeface="Calibri"/>
              </a:rPr>
              <a:t>HOW ABOUT SOMETHING FOR FREE?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D2CAE-BCE2-B17D-09E2-1E30EE447F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7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1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CAMERON ANSWERS ANY QUESTIONS WITH TIFFANY '</a:t>
            </a: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HAND OFF TO NICK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" name="Google Shape;624;p17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2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CAMERON – HAND OFF TO NICK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Here's a deeper dive into mainline lining and how it will affect you.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4" name="Google Shape;654;p20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p1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NICK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First, before I go into detail about mainline lining, here’s a map of the project area. It is bordered by Sullivant to the north,….</a:t>
            </a:r>
          </a:p>
          <a:p>
            <a:pPr>
              <a:buSzPts val="1400"/>
            </a:pPr>
            <a:endParaRPr lang="en-US">
              <a:latin typeface="Arial"/>
              <a:cs typeface="Arial"/>
            </a:endParaRP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We are going to start mainline lining here in a few weeks. </a:t>
            </a:r>
          </a:p>
          <a:p>
            <a:pPr>
              <a:buSzPts val="1400"/>
            </a:pPr>
            <a:endParaRPr lang="en-US">
              <a:latin typeface="Arial"/>
              <a:cs typeface="Arial"/>
            </a:endParaRP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Boundaries set by SSOs and what is upstream </a:t>
            </a:r>
          </a:p>
          <a:p>
            <a:pPr>
              <a:buSzPts val="1400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641" name="Google Shape;641;p19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2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NICK – so let's start with the basics....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Google Shape;667;p21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MARIE introduces herself and then the team. TIFFANY says a brief welcome, each team member says hello.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75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NICK</a:t>
            </a:r>
          </a:p>
          <a:p>
            <a:r>
              <a:rPr lang="en-US">
                <a:ea typeface="Calibri"/>
                <a:cs typeface="Calibri"/>
              </a:rPr>
              <a:t>Easements were included in the plat from when the neighborhoods were developed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15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2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cs typeface="Arial"/>
              </a:rPr>
              <a:t>NICK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Google Shape;667;p21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07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2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Arial"/>
                <a:cs typeface="Arial"/>
              </a:rPr>
              <a:t>NICK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Focus point </a:t>
            </a:r>
          </a:p>
          <a:p>
            <a:pPr>
              <a:buSzPts val="1400"/>
            </a:pPr>
            <a:r>
              <a:rPr lang="en-US">
                <a:latin typeface="Arial"/>
                <a:cs typeface="Arial"/>
              </a:rPr>
              <a:t>Water in basements as well, purpose is to move and clean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7" name="Google Shape;667;p21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96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r>
              <a:rPr lang="en-US">
                <a:latin typeface="Arial"/>
                <a:cs typeface="Arial"/>
              </a:rPr>
              <a:t>NICK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/>
                <a:cs typeface="Arial"/>
              </a:rPr>
              <a:t>REMINDER TO HOLD QUESTIONS UNTIL AFTER THE PROCESS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4" name="Google Shape;70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6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NICK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0" name="Google Shape;7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r>
              <a:rPr lang="en-US">
                <a:latin typeface="Arial"/>
                <a:cs typeface="Arial"/>
              </a:rPr>
              <a:t>NICK – emphasize they may have items in the city easement, which many do not realize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0" name="Google Shape;7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2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latin typeface="Arial"/>
                <a:cs typeface="Arial"/>
              </a:rPr>
              <a:t>NICK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1400"/>
            </a:pPr>
            <a:r>
              <a:rPr lang="en-US" sz="1100">
                <a:latin typeface="Arial"/>
                <a:cs typeface="Arial"/>
              </a:rPr>
              <a:t>Some trees may be impacted from green infrastructure, sidewalk construction, waterline replacement and storm pipe installations </a:t>
            </a:r>
            <a:endParaRPr lang="en-US">
              <a:latin typeface="Arial"/>
              <a:cs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0" name="Google Shape;730;p28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9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NICK</a:t>
            </a:r>
          </a:p>
          <a:p>
            <a:r>
              <a:rPr lang="en-US">
                <a:latin typeface="Arial"/>
                <a:cs typeface="Arial"/>
              </a:rPr>
              <a:t> (confirm how using your sink is still possible?)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9" name="Google Shape;7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0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NICK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8" name="Google Shape;7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NICK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5" name="Google Shape;7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MARIE- Talk about new brand—emphasize that the reason behind the name change was due </a:t>
            </a:r>
            <a:r>
              <a:rPr lang="en-US" err="1"/>
              <a:t>tofeedback</a:t>
            </a:r>
            <a:r>
              <a:rPr lang="en-US"/>
              <a:t> from surveys and focus groups with employees, residents and other stakeholders through which it became apparent that our previous name did not convey what we do as a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78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2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spcFirstLastPara="1" wrap="square" lIns="92475" tIns="46225" rIns="92475" bIns="462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cs typeface="Arial"/>
              </a:rPr>
              <a:t>NICK</a:t>
            </a:r>
            <a:endParaRPr>
              <a:latin typeface="Arial"/>
              <a:cs typeface="Arial"/>
            </a:endParaRPr>
          </a:p>
        </p:txBody>
      </p:sp>
      <p:sp>
        <p:nvSpPr>
          <p:cNvPr id="767" name="Google Shape;76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3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NICK, TIFFANY, CAMERON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3" name="Google Shape;783;p33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2" name="Google Shape;782;p3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CAMERON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3" name="Google Shape;783;p33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243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76980-3C1C-FC2C-B1A1-CED8B2983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099EF5-1AD8-61B2-0D39-A11EB1015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BF83B6-908B-ACE3-3161-38A22222A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 sz="1100">
                <a:ea typeface="Calibri"/>
                <a:cs typeface="Calibri"/>
              </a:rPr>
              <a:t>CAMERON – TIFFANY </a:t>
            </a:r>
          </a:p>
          <a:p>
            <a:pPr defTabSz="874898">
              <a:defRPr/>
            </a:pPr>
            <a:endParaRPr lang="en-US" sz="1100"/>
          </a:p>
          <a:p>
            <a:pPr defTabSz="874898">
              <a:defRPr/>
            </a:pPr>
            <a:r>
              <a:rPr lang="en-US" sz="1100"/>
              <a:t>We are currently at 60% design. What that means is…..</a:t>
            </a:r>
            <a:endParaRPr lang="en-US" sz="1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2A369-F105-D593-6968-983E974142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472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CAMERON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6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3" name="Google Shape;853;p37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r>
              <a:rPr lang="en-US" sz="1100">
                <a:latin typeface="Arial"/>
                <a:cs typeface="Arial"/>
              </a:rPr>
              <a:t>ALL </a:t>
            </a:r>
            <a:endParaRPr lang="en-US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100">
                <a:latin typeface="Arial"/>
                <a:cs typeface="Arial"/>
              </a:rPr>
              <a:t>We will coordinate with PM’s and engineers to get responses. </a:t>
            </a:r>
          </a:p>
          <a:p>
            <a:pPr>
              <a:buSzPts val="1400"/>
            </a:pP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1400"/>
            </a:pPr>
            <a:r>
              <a:rPr lang="en-US" sz="1100">
                <a:latin typeface="Arial"/>
                <a:cs typeface="Arial"/>
              </a:rPr>
              <a:t>This is what we want to know from you...... Shed, fences, breathing trouble, major concerns 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4" name="Google Shape;854;p37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3738"/>
            <a:ext cx="6153150" cy="34623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2" name="Google Shape;862;p3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t" anchorCtr="0">
            <a:noAutofit/>
          </a:bodyPr>
          <a:lstStyle/>
          <a:p>
            <a:pPr>
              <a:buSzPts val="1400"/>
            </a:pPr>
            <a:r>
              <a:rPr lang="en-US">
                <a:latin typeface="Arial"/>
                <a:cs typeface="Arial"/>
              </a:rPr>
              <a:t>ALL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3" name="Google Shape;863;p38:notes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5" tIns="46225" rIns="92475" bIns="462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8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TIFFANY/Cameron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26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CAMERON </a:t>
            </a:r>
          </a:p>
          <a:p>
            <a:r>
              <a:rPr lang="en-US">
                <a:ea typeface="Calibri"/>
                <a:cs typeface="Calibri"/>
              </a:rPr>
              <a:t>WHAT IS THE KEY ISSUE WE ARE TRYING TO SOLVE, WHY IS IT HAPPENING? </a:t>
            </a:r>
          </a:p>
          <a:p>
            <a:r>
              <a:rPr lang="en-US">
                <a:ea typeface="Calibri"/>
                <a:cs typeface="Calibri"/>
              </a:rPr>
              <a:t>MENTION NEIGHBORHOODS, MENTION SEWAGE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68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CAMERON </a:t>
            </a:r>
          </a:p>
          <a:p>
            <a:r>
              <a:rPr lang="en-US">
                <a:ea typeface="Calibri"/>
                <a:cs typeface="Calibri"/>
              </a:rPr>
              <a:t>OHIO EPA </a:t>
            </a:r>
          </a:p>
          <a:p>
            <a:r>
              <a:rPr lang="en-US">
                <a:ea typeface="Calibri"/>
                <a:cs typeface="Calibri"/>
              </a:rPr>
              <a:t>CONSENT ORDER </a:t>
            </a:r>
          </a:p>
          <a:p>
            <a:r>
              <a:rPr lang="en-US">
                <a:ea typeface="Calibri"/>
                <a:cs typeface="Calibri"/>
              </a:rPr>
              <a:t>DIFFERENT SOLUTION THAT USES SUSTAINABILITY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12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CAMERON </a:t>
            </a:r>
          </a:p>
          <a:p>
            <a:r>
              <a:rPr lang="en-US"/>
              <a:t>Create opportunities to improve stormwater discharges</a:t>
            </a:r>
          </a:p>
          <a:p>
            <a:r>
              <a:rPr lang="en-US"/>
              <a:t>Route water away from houses to streets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Treat with green infrastructure before discharging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Improve rivers, neighborhoods, local economy</a:t>
            </a:r>
            <a:endParaRPr lang="en-US">
              <a:ea typeface="Calibri"/>
              <a:cs typeface="Calibri"/>
            </a:endParaRPr>
          </a:p>
          <a:p>
            <a:pPr lvl="0"/>
            <a:r>
              <a:rPr lang="en-US" sz="2800"/>
              <a:t>Treats and reduces rainwater discharges </a:t>
            </a:r>
            <a:endParaRPr lang="en-US" sz="2800">
              <a:ea typeface="Calibri"/>
              <a:cs typeface="Calibri"/>
            </a:endParaRPr>
          </a:p>
          <a:p>
            <a:pPr lvl="1"/>
            <a:r>
              <a:rPr lang="en-US" sz="2400"/>
              <a:t>Routes water away from houses to streets</a:t>
            </a:r>
            <a:endParaRPr lang="en-US" sz="2400">
              <a:ea typeface="Calibri"/>
              <a:cs typeface="Calibri"/>
            </a:endParaRPr>
          </a:p>
          <a:p>
            <a:pPr lvl="1"/>
            <a:r>
              <a:rPr lang="en-US" sz="2400"/>
              <a:t>Uses plants and nature to drain and treat</a:t>
            </a:r>
            <a:endParaRPr lang="en-US" sz="2400">
              <a:ea typeface="Calibri"/>
              <a:cs typeface="Calibri"/>
            </a:endParaRPr>
          </a:p>
          <a:p>
            <a:pPr lvl="0"/>
            <a:r>
              <a:rPr lang="en-US" sz="2800"/>
              <a:t>Improves water quality in rivers and streams </a:t>
            </a:r>
            <a:endParaRPr lang="en-US" sz="2800">
              <a:ea typeface="Calibri"/>
              <a:cs typeface="Calibri"/>
            </a:endParaRPr>
          </a:p>
          <a:p>
            <a:pPr lvl="0"/>
            <a:r>
              <a:rPr lang="en-US" sz="2800"/>
              <a:t>Engages neighborhoods and residents</a:t>
            </a:r>
            <a:endParaRPr lang="en-US" sz="2800">
              <a:ea typeface="Calibri"/>
              <a:cs typeface="Calibri"/>
            </a:endParaRPr>
          </a:p>
          <a:p>
            <a:pPr lvl="0"/>
            <a:r>
              <a:rPr lang="en-US" sz="2800"/>
              <a:t>Provides local jobs</a:t>
            </a:r>
            <a:endParaRPr lang="en-US" sz="28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30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4898">
              <a:defRPr/>
            </a:pPr>
            <a:r>
              <a:rPr lang="en-US"/>
              <a:t>CAMERON </a:t>
            </a:r>
          </a:p>
          <a:p>
            <a:pPr defTabSz="874898">
              <a:defRPr/>
            </a:pPr>
            <a:r>
              <a:rPr lang="en-US">
                <a:ea typeface="Calibri"/>
                <a:cs typeface="Calibri"/>
              </a:rPr>
              <a:t>WE ARE ALL OVER THE CITY </a:t>
            </a:r>
          </a:p>
          <a:p>
            <a:pPr defTabSz="874898">
              <a:defRPr/>
            </a:pPr>
            <a:endParaRPr lang="en-US"/>
          </a:p>
          <a:p>
            <a:pPr defTabSz="874898">
              <a:defRPr/>
            </a:pPr>
            <a:r>
              <a:rPr lang="en-US"/>
              <a:t>21</a:t>
            </a:r>
            <a:r>
              <a:rPr lang="en-US" baseline="0"/>
              <a:t> neighborhoods, 30-year project, determined by separate sanitary and storm sewers, locations of SSOs, frequency of SSOs and basement backups, as well as proximity of SSOs to schools, water sources, etc.</a:t>
            </a:r>
            <a:endParaRPr lang="en-US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97918-6683-402B-91DF-23178F1854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3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graphic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5613BA4-B692-E249-BFD3-BD43D0985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3429000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F5BFEB-8EB4-E149-8A56-FC241D9B7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4707271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2E7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97393E0-65B0-2C47-A8C8-B0299B2657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39" y="844826"/>
            <a:ext cx="2857922" cy="2584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0F21E-5E3F-F15D-B1B4-BB174D5808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9150"/>
            <a:ext cx="12192000" cy="368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772876-825C-F2A7-E7C1-B7E43414AB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AC8A83-145A-DDDB-1534-E043C7AE52E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96" y="5575162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8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8EA22A-D830-0F01-A041-65407132F4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5022F59-3CA6-9611-33E4-ACFCDDF51E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71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rgbClr val="0096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16E68D-EDAA-39B3-ADAB-EE41CBD241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A3B212F1-7644-F0F3-0FEE-1A3095740D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69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07D48C-C431-FF46-8C5E-29410E5522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D0511E0-9855-6F4F-9959-956EDE1FE967}"/>
              </a:ext>
            </a:extLst>
          </p:cNvPr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39951A-4C3A-764F-B926-C332C50268F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3450" y="608736"/>
            <a:ext cx="5376126" cy="5639664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EC52995-6274-844F-A61F-8FF408B93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608736"/>
            <a:ext cx="5748528" cy="470027"/>
          </a:xfr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B890996-2EA3-B946-BBC6-72113523A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76248"/>
            <a:ext cx="5577840" cy="5239512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784BB3D-1CA0-214E-B5C6-4E789F07D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F3167DC-2933-F547-BFF0-B216E9C08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DA87CBB7-B070-BA40-B031-73E1AF475E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9CBAB5-DC3C-BC15-46BE-E7F3AC9B0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7C77BDD-B35E-0119-044E-FC10E06368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72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59956-D921-F046-957B-960DC5DE0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9C3A49-F91F-5C47-9332-7CFCCCDC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59BC714-D8D7-1547-A467-6B48630C9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23882C-4657-E043-8B84-426C2D738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3BA32D-DE6E-88C0-94BC-CC9380541F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2D732ED-A270-18E9-7024-DBD1C336E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12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 - 2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295400"/>
            <a:ext cx="5577840" cy="4959096"/>
          </a:xfrm>
        </p:spPr>
        <p:txBody>
          <a:bodyPr lIns="0" tIns="0" rIns="0" bIns="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C70912-6731-47DD-A56A-465E2CBBD7C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1485" y="1295400"/>
            <a:ext cx="5577840" cy="4959096"/>
          </a:xfrm>
        </p:spPr>
        <p:txBody>
          <a:bodyPr lIns="0" tIns="0" rIns="0" bIns="0"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51C528-A458-AE42-AE00-0DFF1E0BA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3A9CDA-9730-E44F-9144-F3F5035DE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85A054-5806-7660-1D3C-E58F7E778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A8FBEB1-6D77-EAA1-FA6D-31250F40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847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B8E167E-EBEE-774D-B766-D8A89F36F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A2914BB-7433-7440-B7C1-2FE8B7D85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D26E532-7A2F-2D42-9DBD-AC0CCABB34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FB527C-B6F5-BA78-DB5C-FC3A73663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1" y="1295400"/>
            <a:ext cx="11509471" cy="4959096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B7ADC-2E12-2A3F-03D7-D62A3E6154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92DE1D1-1448-0A0F-0064-C48A41CA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8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585268-E53E-5140-B745-4324FD8FB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0652" y="1289303"/>
            <a:ext cx="3748923" cy="4959096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842E52-3545-0E42-877A-0A3DFAD4F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7472" y="1289303"/>
            <a:ext cx="7425987" cy="4959096"/>
          </a:xfr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0D8AE41-FDBD-1E40-BC84-3747A8CF6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EBEAE14-C518-994A-B034-23D6EE29D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844FE1A-2D3D-4D45-A1A6-1A1E3F322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67C22-D6CF-534A-FE94-A61C25DF58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06F8DD-040E-C9AD-CBE1-239EE2EB2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7786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0F5D8-07A5-AC4B-8CDE-30EDD08CD8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4E166-1B80-CB4E-B61C-1618740F3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991FF-2FA3-D041-10D6-5D93FF3923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5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59956-D921-F046-957B-960DC5DE0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9C3A49-F91F-5C47-9332-7CFCCCDC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1FA71-154B-0C4A-BE17-8F9CE074D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F4F45FB-DEE5-B7E6-2CD7-27DC8812E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95400"/>
            <a:ext cx="5577840" cy="4959096"/>
          </a:xfrm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E75EB-DBFF-C08C-B284-B180B1D96C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96467D-3D88-515C-0A8A-0FE7F7014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AB3A2-6CEB-10A1-9306-2FCFA7E1C2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33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59956-D921-F046-957B-960DC5DE0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9C3A49-F91F-5C47-9332-7CFCCCDC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1FA71-154B-0C4A-BE17-8F9CE074D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3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61F886-62D7-9FB0-8273-6BA6CBC6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1" y="1295400"/>
            <a:ext cx="11507429" cy="4959096"/>
          </a:xfrm>
        </p:spPr>
        <p:txBody>
          <a:bodyPr lIns="0" tIns="0" rIns="0" bIns="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36C881-35DE-6EB3-1244-CF42C404A5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12D0BB-3E67-AC83-63A7-AC2E4114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1EF31-6506-9D25-9D5A-0E21B3F40A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5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with graphic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16;p48">
            <a:extLst>
              <a:ext uri="{FF2B5EF4-FFF2-40B4-BE49-F238E27FC236}">
                <a16:creationId xmlns:a16="http://schemas.microsoft.com/office/drawing/2014/main" id="{5564D569-43DA-DD42-9BE0-DFB7DA4E7E4C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/>
          <a:srcRect l="-1" t="64026" r="-1" b="12125"/>
          <a:stretch/>
        </p:blipFill>
        <p:spPr>
          <a:xfrm>
            <a:off x="-1526" y="0"/>
            <a:ext cx="12192001" cy="34439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5CA9A6-6EED-A60E-96B8-C3FF4002CE41}"/>
              </a:ext>
            </a:extLst>
          </p:cNvPr>
          <p:cNvSpPr/>
          <p:nvPr userDrawn="1"/>
        </p:nvSpPr>
        <p:spPr>
          <a:xfrm>
            <a:off x="-1526" y="0"/>
            <a:ext cx="12193526" cy="344393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989533-CA7D-8A47-A996-F0DBB7E16C15}"/>
              </a:ext>
            </a:extLst>
          </p:cNvPr>
          <p:cNvCxnSpPr>
            <a:cxnSpLocks/>
          </p:cNvCxnSpPr>
          <p:nvPr userDrawn="1"/>
        </p:nvCxnSpPr>
        <p:spPr>
          <a:xfrm flipH="1">
            <a:off x="-1526" y="3428998"/>
            <a:ext cx="12193526" cy="0"/>
          </a:xfrm>
          <a:prstGeom prst="line">
            <a:avLst/>
          </a:prstGeom>
          <a:ln w="63500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65613BA4-B692-E249-BFD3-BD43D0985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3247251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F5BFEB-8EB4-E149-8A56-FC241D9B7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4525522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2E7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E1D3F3A-16E0-32AB-353F-D5401E294E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13" y="414944"/>
            <a:ext cx="2857922" cy="2584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9AEA07-72D2-DBD3-542C-B28940326F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9150"/>
            <a:ext cx="12192000" cy="36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793BC-CC0B-4B78-FCDA-0056C539DE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96" y="5575162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95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59956-D921-F046-957B-960DC5DE0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9C3A49-F91F-5C47-9332-7CFCCCDCB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1FA71-154B-0C4A-BE17-8F9CE074D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2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4F4468B-733C-2346-B989-50D44FC0F75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2900" y="1295399"/>
            <a:ext cx="11509375" cy="4975225"/>
          </a:xfr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bg1"/>
              </a:buClr>
              <a:defRPr sz="2400">
                <a:solidFill>
                  <a:schemeClr val="accent1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3pPr>
            <a:lvl4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4pPr>
            <a:lvl5pPr>
              <a:buClr>
                <a:schemeClr val="bg1"/>
              </a:buClr>
              <a:defRPr sz="1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DCBFA2-C8B4-5601-A11D-86448E99BC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41338D1-9F55-DFD7-D8BE-436A957F1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</p:spPr>
        <p:txBody>
          <a:bodyPr lIns="0" tIns="0" rIns="0" bIns="0"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4222CB-6C91-D995-3D91-1C8A8DA07E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1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E8C82-911B-47E2-B0F5-A3C306A61ACD}"/>
              </a:ext>
            </a:extLst>
          </p:cNvPr>
          <p:cNvCxnSpPr/>
          <p:nvPr userDrawn="1"/>
        </p:nvCxnSpPr>
        <p:spPr>
          <a:xfrm>
            <a:off x="0" y="50335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C01A11-92B4-4A05-96E6-94BD3BF1F707}"/>
              </a:ext>
            </a:extLst>
          </p:cNvPr>
          <p:cNvCxnSpPr/>
          <p:nvPr userDrawn="1"/>
        </p:nvCxnSpPr>
        <p:spPr>
          <a:xfrm>
            <a:off x="0" y="18331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76C6430-A9C5-3446-94A8-3705955F0A4E}"/>
              </a:ext>
            </a:extLst>
          </p:cNvPr>
          <p:cNvSpPr/>
          <p:nvPr userDrawn="1"/>
        </p:nvSpPr>
        <p:spPr>
          <a:xfrm>
            <a:off x="0" y="1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B6575A-EDA6-F342-8025-51A5FDD268D6}"/>
              </a:ext>
            </a:extLst>
          </p:cNvPr>
          <p:cNvSpPr/>
          <p:nvPr userDrawn="1"/>
        </p:nvSpPr>
        <p:spPr>
          <a:xfrm>
            <a:off x="0" y="5024885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0D05BD-BB6D-A44D-ABEF-48F3786953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92546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3B558A-8D0E-144F-BECC-832901100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823461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1729699-018F-8E4D-8382-F1ACC95644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9DB50A9A-73FD-2041-81DB-5FA157A397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F55E4B-638A-F045-86C1-5321B1C7AF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8ADAB-66A6-8865-2168-AF70D2EC3B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71268A9-E942-176F-FB2E-432211788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39567"/>
            <a:ext cx="11494008" cy="64903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AFF9D4-8D56-CFB7-EC13-8AF32CACB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99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DB70AB-4C04-D349-9D24-B5643E017B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65452"/>
            <a:ext cx="12192000" cy="309475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E8C82-911B-47E2-B0F5-A3C306A61ACD}"/>
              </a:ext>
            </a:extLst>
          </p:cNvPr>
          <p:cNvCxnSpPr/>
          <p:nvPr userDrawn="1"/>
        </p:nvCxnSpPr>
        <p:spPr>
          <a:xfrm>
            <a:off x="0" y="50335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C01A11-92B4-4A05-96E6-94BD3BF1F707}"/>
              </a:ext>
            </a:extLst>
          </p:cNvPr>
          <p:cNvCxnSpPr/>
          <p:nvPr userDrawn="1"/>
        </p:nvCxnSpPr>
        <p:spPr>
          <a:xfrm>
            <a:off x="0" y="18331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76C6430-A9C5-3446-94A8-3705955F0A4E}"/>
              </a:ext>
            </a:extLst>
          </p:cNvPr>
          <p:cNvSpPr/>
          <p:nvPr userDrawn="1"/>
        </p:nvSpPr>
        <p:spPr>
          <a:xfrm>
            <a:off x="0" y="1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B6575A-EDA6-F342-8025-51A5FDD268D6}"/>
              </a:ext>
            </a:extLst>
          </p:cNvPr>
          <p:cNvSpPr/>
          <p:nvPr userDrawn="1"/>
        </p:nvSpPr>
        <p:spPr>
          <a:xfrm>
            <a:off x="0" y="5024885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3ABAF9A-0B71-E741-97F2-669F4E91E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D38668D-65BE-9746-9D88-6D6B1C072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057041-F518-284B-9C00-B5E4764F4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0D05BD-BB6D-A44D-ABEF-48F3786953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92546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3B558A-8D0E-144F-BECC-832901100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823461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6CB61AD-6688-34F7-F2E3-DBA3F4C971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99457BD-E322-CFD1-204C-12CCEA45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741171"/>
            <a:ext cx="11494008" cy="63938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FCD1F-AB90-284F-D7FA-AEBA711CF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38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1E8C82-911B-47E2-B0F5-A3C306A61ACD}"/>
              </a:ext>
            </a:extLst>
          </p:cNvPr>
          <p:cNvCxnSpPr/>
          <p:nvPr userDrawn="1"/>
        </p:nvCxnSpPr>
        <p:spPr>
          <a:xfrm>
            <a:off x="0" y="50335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C01A11-92B4-4A05-96E6-94BD3BF1F707}"/>
              </a:ext>
            </a:extLst>
          </p:cNvPr>
          <p:cNvCxnSpPr/>
          <p:nvPr userDrawn="1"/>
        </p:nvCxnSpPr>
        <p:spPr>
          <a:xfrm>
            <a:off x="0" y="1833113"/>
            <a:ext cx="12192000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176C6430-A9C5-3446-94A8-3705955F0A4E}"/>
              </a:ext>
            </a:extLst>
          </p:cNvPr>
          <p:cNvSpPr/>
          <p:nvPr userDrawn="1"/>
        </p:nvSpPr>
        <p:spPr>
          <a:xfrm>
            <a:off x="0" y="1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B6575A-EDA6-F342-8025-51A5FDD268D6}"/>
              </a:ext>
            </a:extLst>
          </p:cNvPr>
          <p:cNvSpPr/>
          <p:nvPr userDrawn="1"/>
        </p:nvSpPr>
        <p:spPr>
          <a:xfrm>
            <a:off x="0" y="5024885"/>
            <a:ext cx="12192000" cy="183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0D05BD-BB6D-A44D-ABEF-48F37869539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4992546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3B558A-8D0E-144F-BECC-83290110024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823461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5DD30CF3-FF1B-884B-8207-97B153EB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96" y="3209030"/>
            <a:ext cx="11494008" cy="47244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F24E660-4E60-C449-A40A-3CF96C921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0EEEF9B-D1E1-6847-AEB0-6A50E043F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3D4D1B-8127-624F-ABC4-840B590F04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099" y="5792892"/>
            <a:ext cx="959532" cy="86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FDB29A-723B-693E-5822-C44BC618D4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B67602-CFDB-915B-D60F-B569A40D09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195" y="6171881"/>
            <a:ext cx="1601156" cy="53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60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with graphic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16;p48">
            <a:extLst>
              <a:ext uri="{FF2B5EF4-FFF2-40B4-BE49-F238E27FC236}">
                <a16:creationId xmlns:a16="http://schemas.microsoft.com/office/drawing/2014/main" id="{132F8386-4F7C-3C42-9382-FB92602089A9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/>
          <a:srcRect t="46344" r="56151" b="6061"/>
          <a:stretch/>
        </p:blipFill>
        <p:spPr>
          <a:xfrm>
            <a:off x="0" y="-7468"/>
            <a:ext cx="5346034" cy="68729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6BB4B1-5F46-9E20-080C-6C71B2289B6D}"/>
              </a:ext>
            </a:extLst>
          </p:cNvPr>
          <p:cNvSpPr/>
          <p:nvPr userDrawn="1"/>
        </p:nvSpPr>
        <p:spPr>
          <a:xfrm>
            <a:off x="-1526" y="-1"/>
            <a:ext cx="5344511" cy="6700603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FEBAFE-6F90-FA49-AB59-6D75629FE77C}"/>
              </a:ext>
            </a:extLst>
          </p:cNvPr>
          <p:cNvCxnSpPr>
            <a:cxnSpLocks/>
          </p:cNvCxnSpPr>
          <p:nvPr userDrawn="1"/>
        </p:nvCxnSpPr>
        <p:spPr>
          <a:xfrm>
            <a:off x="5344510" y="-14936"/>
            <a:ext cx="0" cy="6872936"/>
          </a:xfrm>
          <a:prstGeom prst="line">
            <a:avLst/>
          </a:prstGeom>
          <a:ln w="63500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8453A71-269D-2D18-0B89-AF8A26D290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8" y="2129445"/>
            <a:ext cx="2857922" cy="2584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B8BF5C-8ADE-4C05-293A-E698036B4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9150"/>
            <a:ext cx="12192000" cy="368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E0BA1F-93E4-754A-5967-F0EFDE6E81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D45D9-48A6-FC2C-F226-A8074C3C81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467" y="5285812"/>
            <a:ext cx="2076524" cy="6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4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1">
            <a:extLst>
              <a:ext uri="{FF2B5EF4-FFF2-40B4-BE49-F238E27FC236}">
                <a16:creationId xmlns:a16="http://schemas.microsoft.com/office/drawing/2014/main" id="{D6BF1148-D466-4DBA-83D2-CBA400A27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" name="Subtitle 2">
            <a:extLst>
              <a:ext uri="{FF2B5EF4-FFF2-40B4-BE49-F238E27FC236}">
                <a16:creationId xmlns:a16="http://schemas.microsoft.com/office/drawing/2014/main" id="{C1C3898A-D531-4910-BC2A-E74C3C54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700265-E5A4-1642-A62B-FB2B977AEB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7B45633-F3D1-E24C-BDC9-D4D1FB50B9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5081A9B-4087-3F4E-A3A8-2CD478AA4E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872988-B13C-BA35-2239-74FD38EF1C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62996D97-6181-FCF1-13E2-2BE1377454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8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2E7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6DAB4-CCAF-C815-B844-E81E3210C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BAF541B-5AF0-552F-3072-04E9020B30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71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5A2061-AEF7-19CE-90F0-2F289B1A44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14C07A58-5BA0-7C50-09A1-2D028156E2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rgbClr val="77B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DDCEB-7488-52E0-9D58-9CF1BBFFF9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FE82FF14-0E21-1ED0-0337-AEA539DB7D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1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rgbClr val="0065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2E76B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rgbClr val="C2E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B4BD01-C7BC-AF94-2801-9B23EDE261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F0B5BA3-7E66-B0C1-569D-0FB699C8FF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9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with graphic background d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0C6BBBD-8839-4D48-A94D-18999A68337C}"/>
              </a:ext>
            </a:extLst>
          </p:cNvPr>
          <p:cNvSpPr/>
          <p:nvPr userDrawn="1"/>
        </p:nvSpPr>
        <p:spPr>
          <a:xfrm>
            <a:off x="0" y="0"/>
            <a:ext cx="12192000" cy="5486389"/>
          </a:xfrm>
          <a:prstGeom prst="rect">
            <a:avLst/>
          </a:prstGeom>
          <a:solidFill>
            <a:srgbClr val="5FD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8C68820-0F74-4000-AE07-14B0D84A6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996" y="2398517"/>
            <a:ext cx="11494008" cy="1185644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D448118C-AD44-4B1B-B52E-1AE5DEB859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8996" y="3676788"/>
            <a:ext cx="11494008" cy="6693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86265-2B69-4745-8AB4-0371A89EAF20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5486399"/>
            <a:ext cx="12192000" cy="0"/>
          </a:xfrm>
          <a:prstGeom prst="line">
            <a:avLst/>
          </a:prstGeom>
          <a:ln w="730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25CDAE9-CF60-0542-B387-1F488A5141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145D86A-ACA2-DA4E-BE05-FA03E4A1E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B02308E-8247-A048-BD3B-5511BFB51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0B73C4-1276-CD5D-441D-D0CBA378BE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68850"/>
          </a:xfrm>
          <a:prstGeom prst="rect">
            <a:avLst/>
          </a:prstGeom>
        </p:spPr>
      </p:pic>
      <p:pic>
        <p:nvPicPr>
          <p:cNvPr id="3" name="Picture 2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BB6E5D29-1870-9A5E-BA00-384806FB69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92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7472" y="350659"/>
            <a:ext cx="11494008" cy="136245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911096"/>
            <a:ext cx="11494008" cy="43342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1309" y="6492240"/>
            <a:ext cx="298741" cy="168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 </a:t>
            </a:r>
            <a:fld id="{9ABFF723-E364-4083-9D42-520350A584C4}" type="slidenum">
              <a:rPr lang="en-US" smtClean="0"/>
              <a:pPr algn="ctr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F00412B-BEFD-1A43-9F32-AA84BF320DE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57" y="5792892"/>
            <a:ext cx="963616" cy="867623"/>
          </a:xfrm>
          <a:prstGeom prst="rect">
            <a:avLst/>
          </a:prstGeom>
        </p:spPr>
      </p:pic>
      <p:pic>
        <p:nvPicPr>
          <p:cNvPr id="4" name="Picture 3" descr="A blue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25FD086E-FC62-17D7-F6B7-F50A18D32417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25" y="6215094"/>
            <a:ext cx="1421917" cy="44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1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  <p:sldLayoutId id="2147484081" r:id="rId12"/>
    <p:sldLayoutId id="2147484082" r:id="rId13"/>
    <p:sldLayoutId id="2147484083" r:id="rId14"/>
    <p:sldLayoutId id="2147484084" r:id="rId15"/>
    <p:sldLayoutId id="2147484085" r:id="rId16"/>
    <p:sldLayoutId id="2147484086" r:id="rId17"/>
    <p:sldLayoutId id="2147484087" r:id="rId18"/>
    <p:sldLayoutId id="2147484088" r:id="rId19"/>
    <p:sldLayoutId id="2147484089" r:id="rId20"/>
    <p:sldLayoutId id="2147484090" r:id="rId21"/>
    <p:sldLayoutId id="2147484091" r:id="rId22"/>
    <p:sldLayoutId id="2147484092" r:id="rId23"/>
  </p:sldLayoutIdLst>
  <p:hf sldNum="0" hdr="0" dt="0"/>
  <p:txStyles>
    <p:titleStyle>
      <a:lvl1pPr algn="l" defTabSz="914377" rtl="0" eaLnBrk="1" latinLnBrk="0" hangingPunct="1">
        <a:spcBef>
          <a:spcPct val="0"/>
        </a:spcBef>
        <a:buNone/>
        <a:defRPr sz="36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18448" indent="-318448" algn="l" defTabSz="914377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3391" indent="-323209" algn="l" defTabSz="914377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61951" indent="222245" algn="l" defTabSz="914377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Font typeface="Arial" panose="020B0604020202020204" pitchFamily="34" charset="0"/>
        <a:buChar char="•"/>
        <a:tabLst/>
        <a:defRPr sz="1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4196" indent="230182" algn="l" defTabSz="914377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80000"/>
        <a:buFont typeface="Courier New" panose="02070309020205020404" pitchFamily="49" charset="0"/>
        <a:buChar char="o"/>
        <a:tabLst/>
        <a:defRPr sz="1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14377" indent="230182" algn="l" defTabSz="914377" rtl="0" eaLnBrk="1" latinLnBrk="0" hangingPunct="1">
        <a:spcBef>
          <a:spcPct val="20000"/>
        </a:spcBef>
        <a:spcAft>
          <a:spcPts val="300"/>
        </a:spcAft>
        <a:buClr>
          <a:schemeClr val="accent2"/>
        </a:buClr>
        <a:buSzPct val="75000"/>
        <a:buFont typeface="Wingdings" pitchFamily="2" charset="2"/>
        <a:buChar char="§"/>
        <a:defRPr sz="1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09">
          <p15:clr>
            <a:srgbClr val="F26B43"/>
          </p15:clr>
        </p15:guide>
        <p15:guide id="3" orient="horz" pos="4128">
          <p15:clr>
            <a:srgbClr val="F26B43"/>
          </p15:clr>
        </p15:guide>
        <p15:guide id="4" pos="7460">
          <p15:clr>
            <a:srgbClr val="F26B43"/>
          </p15:clr>
        </p15:guide>
        <p15:guide id="5" orient="horz" pos="216">
          <p15:clr>
            <a:srgbClr val="F26B43"/>
          </p15:clr>
        </p15:guide>
        <p15:guide id="7" orient="horz" pos="3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14;p48">
            <a:extLst>
              <a:ext uri="{FF2B5EF4-FFF2-40B4-BE49-F238E27FC236}">
                <a16:creationId xmlns:a16="http://schemas.microsoft.com/office/drawing/2014/main" id="{3FFB1C32-2C80-A8D5-30B7-D5CCB5C10DE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48996" y="3578306"/>
            <a:ext cx="11494008" cy="669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Arial"/>
              <a:buNone/>
            </a:pPr>
            <a:r>
              <a:rPr lang="en-US">
                <a:ea typeface="Montserrat"/>
                <a:sym typeface="Montserrat"/>
              </a:rPr>
              <a:t>James Livingston 5 </a:t>
            </a:r>
            <a:endParaRPr>
              <a:ea typeface="Montserrat"/>
              <a:sym typeface="Montserrat"/>
            </a:endParaRPr>
          </a:p>
        </p:txBody>
      </p:sp>
      <p:sp>
        <p:nvSpPr>
          <p:cNvPr id="13" name="Google Shape;415;p48">
            <a:extLst>
              <a:ext uri="{FF2B5EF4-FFF2-40B4-BE49-F238E27FC236}">
                <a16:creationId xmlns:a16="http://schemas.microsoft.com/office/drawing/2014/main" id="{A7ED7152-C5C4-4900-9C79-F75B4A072C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48996" y="4306511"/>
            <a:ext cx="11494008" cy="51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b="0">
                <a:ea typeface="Montserrat"/>
                <a:sym typeface="Montserrat"/>
              </a:rPr>
              <a:t>Mainline Sanitary Sewer Lining </a:t>
            </a:r>
            <a:endParaRPr b="0">
              <a:ea typeface="Montserrat"/>
              <a:sym typeface="Montserrat"/>
            </a:endParaRPr>
          </a:p>
        </p:txBody>
      </p:sp>
      <p:sp>
        <p:nvSpPr>
          <p:cNvPr id="14" name="Google Shape;416;p48">
            <a:extLst>
              <a:ext uri="{FF2B5EF4-FFF2-40B4-BE49-F238E27FC236}">
                <a16:creationId xmlns:a16="http://schemas.microsoft.com/office/drawing/2014/main" id="{C6292048-3A58-1150-076E-E4981D41A3E5}"/>
              </a:ext>
            </a:extLst>
          </p:cNvPr>
          <p:cNvSpPr txBox="1"/>
          <p:nvPr/>
        </p:nvSpPr>
        <p:spPr>
          <a:xfrm>
            <a:off x="348996" y="4960509"/>
            <a:ext cx="11494008" cy="51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2000"/>
            </a:pPr>
            <a:r>
              <a:rPr lang="en-US" sz="2000" b="1" u="none" strike="noStrike" cap="none">
                <a:solidFill>
                  <a:schemeClr val="lt1"/>
                </a:solidFill>
                <a:latin typeface="Arial"/>
                <a:cs typeface="Arial"/>
                <a:sym typeface="Arial"/>
              </a:rPr>
              <a:t>June 5, 2025   |   6:00 </a:t>
            </a:r>
            <a:r>
              <a:rPr lang="en-US" sz="2000" b="1">
                <a:solidFill>
                  <a:schemeClr val="lt1"/>
                </a:solidFill>
                <a:latin typeface="Arial"/>
                <a:cs typeface="Arial"/>
                <a:sym typeface="Arial"/>
              </a:rPr>
              <a:t>– 8:00 p</a:t>
            </a:r>
            <a:r>
              <a:rPr lang="en-US" sz="2000" b="1" u="none" strike="noStrike" cap="none">
                <a:solidFill>
                  <a:schemeClr val="lt1"/>
                </a:solidFill>
                <a:latin typeface="Arial"/>
                <a:cs typeface="Arial"/>
                <a:sym typeface="Arial"/>
              </a:rPr>
              <a:t>.m.</a:t>
            </a:r>
            <a:endParaRPr sz="1400" b="1" u="none" strike="noStrike" cap="none">
              <a:solidFill>
                <a:schemeClr val="lt1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932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A100-AE6A-058F-6E09-922E6046D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111E256-9441-1321-9AD7-22223352A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91"/>
          <a:stretch/>
        </p:blipFill>
        <p:spPr>
          <a:xfrm>
            <a:off x="3494314" y="372693"/>
            <a:ext cx="8697686" cy="6485307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C48327-B81F-4ECD-222E-83B8DFBD0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James Livingston 5 | Mainline Sanitary Sewer Lining | June 5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7695C0C-12C3-0B2F-78C5-98F6EE279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372694"/>
            <a:ext cx="3027099" cy="5407620"/>
          </a:xfrm>
        </p:spPr>
        <p:txBody>
          <a:bodyPr anchor="ctr"/>
          <a:lstStyle/>
          <a:p>
            <a:r>
              <a:rPr lang="en-US" sz="3600"/>
              <a:t>How Green Infrastructure Works </a:t>
            </a:r>
          </a:p>
        </p:txBody>
      </p:sp>
    </p:spTree>
    <p:extLst>
      <p:ext uri="{BB962C8B-B14F-4D97-AF65-F5344CB8AC3E}">
        <p14:creationId xmlns:p14="http://schemas.microsoft.com/office/powerpoint/2010/main" val="1128894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98;p69">
            <a:extLst>
              <a:ext uri="{FF2B5EF4-FFF2-40B4-BE49-F238E27FC236}">
                <a16:creationId xmlns:a16="http://schemas.microsoft.com/office/drawing/2014/main" id="{D362307A-1F0F-9781-4D83-4BB590AADBEA}"/>
              </a:ext>
            </a:extLst>
          </p:cNvPr>
          <p:cNvSpPr/>
          <p:nvPr/>
        </p:nvSpPr>
        <p:spPr>
          <a:xfrm>
            <a:off x="276855" y="1211890"/>
            <a:ext cx="2825339" cy="4400544"/>
          </a:xfrm>
          <a:custGeom>
            <a:avLst/>
            <a:gdLst/>
            <a:ahLst/>
            <a:cxnLst/>
            <a:rect l="l" t="t" r="r" b="b"/>
            <a:pathLst>
              <a:path w="1433598" h="2693758" extrusionOk="0">
                <a:moveTo>
                  <a:pt x="0" y="0"/>
                </a:moveTo>
                <a:lnTo>
                  <a:pt x="1433598" y="0"/>
                </a:lnTo>
                <a:lnTo>
                  <a:pt x="1433598" y="2693758"/>
                </a:lnTo>
                <a:lnTo>
                  <a:pt x="0" y="2693758"/>
                </a:lnTo>
                <a:close/>
              </a:path>
            </a:pathLst>
          </a:custGeom>
          <a:solidFill>
            <a:srgbClr val="1A428A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7" name="Google Shape;500;p69">
            <a:extLst>
              <a:ext uri="{FF2B5EF4-FFF2-40B4-BE49-F238E27FC236}">
                <a16:creationId xmlns:a16="http://schemas.microsoft.com/office/drawing/2014/main" id="{AE0C0CE7-B60A-DB35-11FA-F1C7A1FD9036}"/>
              </a:ext>
            </a:extLst>
          </p:cNvPr>
          <p:cNvSpPr/>
          <p:nvPr/>
        </p:nvSpPr>
        <p:spPr>
          <a:xfrm>
            <a:off x="3218862" y="1211890"/>
            <a:ext cx="2825339" cy="4400544"/>
          </a:xfrm>
          <a:custGeom>
            <a:avLst/>
            <a:gdLst/>
            <a:ahLst/>
            <a:cxnLst/>
            <a:rect l="l" t="t" r="r" b="b"/>
            <a:pathLst>
              <a:path w="1433598" h="2693758" extrusionOk="0">
                <a:moveTo>
                  <a:pt x="0" y="0"/>
                </a:moveTo>
                <a:lnTo>
                  <a:pt x="1433598" y="0"/>
                </a:lnTo>
                <a:lnTo>
                  <a:pt x="1433598" y="2693758"/>
                </a:lnTo>
                <a:lnTo>
                  <a:pt x="0" y="2693758"/>
                </a:lnTo>
                <a:close/>
              </a:path>
            </a:pathLst>
          </a:custGeom>
          <a:solidFill>
            <a:srgbClr val="5FD0D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" name="Google Shape;502;p69">
            <a:extLst>
              <a:ext uri="{FF2B5EF4-FFF2-40B4-BE49-F238E27FC236}">
                <a16:creationId xmlns:a16="http://schemas.microsoft.com/office/drawing/2014/main" id="{8F5FF0A7-30F0-1959-E5E6-32E763C2B74B}"/>
              </a:ext>
            </a:extLst>
          </p:cNvPr>
          <p:cNvSpPr/>
          <p:nvPr/>
        </p:nvSpPr>
        <p:spPr>
          <a:xfrm>
            <a:off x="6148975" y="1211890"/>
            <a:ext cx="2825339" cy="4400544"/>
          </a:xfrm>
          <a:custGeom>
            <a:avLst/>
            <a:gdLst/>
            <a:ahLst/>
            <a:cxnLst/>
            <a:rect l="l" t="t" r="r" b="b"/>
            <a:pathLst>
              <a:path w="1433598" h="2693758" extrusionOk="0">
                <a:moveTo>
                  <a:pt x="0" y="0"/>
                </a:moveTo>
                <a:lnTo>
                  <a:pt x="1433598" y="0"/>
                </a:lnTo>
                <a:lnTo>
                  <a:pt x="1433598" y="2693758"/>
                </a:lnTo>
                <a:lnTo>
                  <a:pt x="0" y="2693758"/>
                </a:lnTo>
                <a:close/>
              </a:path>
            </a:pathLst>
          </a:custGeom>
          <a:solidFill>
            <a:srgbClr val="006DBB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Google Shape;504;p69">
            <a:extLst>
              <a:ext uri="{FF2B5EF4-FFF2-40B4-BE49-F238E27FC236}">
                <a16:creationId xmlns:a16="http://schemas.microsoft.com/office/drawing/2014/main" id="{303D4B2A-139C-B4F4-E68B-B2320C03BF6A}"/>
              </a:ext>
            </a:extLst>
          </p:cNvPr>
          <p:cNvSpPr/>
          <p:nvPr/>
        </p:nvSpPr>
        <p:spPr>
          <a:xfrm>
            <a:off x="9074080" y="1211890"/>
            <a:ext cx="2825339" cy="4400544"/>
          </a:xfrm>
          <a:custGeom>
            <a:avLst/>
            <a:gdLst/>
            <a:ahLst/>
            <a:cxnLst/>
            <a:rect l="l" t="t" r="r" b="b"/>
            <a:pathLst>
              <a:path w="1433598" h="2693758" extrusionOk="0">
                <a:moveTo>
                  <a:pt x="0" y="0"/>
                </a:moveTo>
                <a:lnTo>
                  <a:pt x="1433598" y="0"/>
                </a:lnTo>
                <a:lnTo>
                  <a:pt x="1433598" y="2693758"/>
                </a:lnTo>
                <a:lnTo>
                  <a:pt x="0" y="269375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5D0254-FE67-5B4E-A630-E696AE281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462609"/>
            <a:ext cx="11494008" cy="673328"/>
          </a:xfrm>
        </p:spPr>
        <p:txBody>
          <a:bodyPr anchor="t"/>
          <a:lstStyle/>
          <a:p>
            <a:r>
              <a:rPr lang="en-US" sz="3600"/>
              <a:t>Four Pillars Timeline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DDBE8-B09D-F14B-94A8-C439278BA6D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2392" y="3534199"/>
            <a:ext cx="2354263" cy="2182812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Keeps rainwater out of sanitary sewer </a:t>
            </a:r>
            <a:endParaRPr lang="en-US">
              <a:solidFill>
                <a:schemeClr val="bg1"/>
              </a:solidFill>
            </a:endParaRPr>
          </a:p>
          <a:p>
            <a:pPr marL="318135" indent="-318135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Seals cracks and small breaks in pipe that carry rain away from your home to sewers</a:t>
            </a:r>
          </a:p>
        </p:txBody>
      </p:sp>
      <p:sp>
        <p:nvSpPr>
          <p:cNvPr id="12" name="Google Shape;510;p69">
            <a:extLst>
              <a:ext uri="{FF2B5EF4-FFF2-40B4-BE49-F238E27FC236}">
                <a16:creationId xmlns:a16="http://schemas.microsoft.com/office/drawing/2014/main" id="{C5215AE1-E01D-77F0-CBB4-D182CC1C9384}"/>
              </a:ext>
            </a:extLst>
          </p:cNvPr>
          <p:cNvSpPr txBox="1"/>
          <p:nvPr/>
        </p:nvSpPr>
        <p:spPr>
          <a:xfrm>
            <a:off x="714256" y="3078632"/>
            <a:ext cx="1950537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Lateral Lining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511;p69">
            <a:extLst>
              <a:ext uri="{FF2B5EF4-FFF2-40B4-BE49-F238E27FC236}">
                <a16:creationId xmlns:a16="http://schemas.microsoft.com/office/drawing/2014/main" id="{9C5CB8B3-E9AD-F39E-5A67-88663998740B}"/>
              </a:ext>
            </a:extLst>
          </p:cNvPr>
          <p:cNvSpPr txBox="1"/>
          <p:nvPr/>
        </p:nvSpPr>
        <p:spPr>
          <a:xfrm>
            <a:off x="3126859" y="3078632"/>
            <a:ext cx="302211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Roof Water Redirection</a:t>
            </a:r>
            <a:endParaRPr sz="14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512;p69">
            <a:extLst>
              <a:ext uri="{FF2B5EF4-FFF2-40B4-BE49-F238E27FC236}">
                <a16:creationId xmlns:a16="http://schemas.microsoft.com/office/drawing/2014/main" id="{268E876B-B9CE-76DA-73D4-D2BE3FB2247B}"/>
              </a:ext>
            </a:extLst>
          </p:cNvPr>
          <p:cNvSpPr txBox="1"/>
          <p:nvPr/>
        </p:nvSpPr>
        <p:spPr>
          <a:xfrm>
            <a:off x="6103208" y="3078632"/>
            <a:ext cx="302211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Sump Pumps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513;p69">
            <a:extLst>
              <a:ext uri="{FF2B5EF4-FFF2-40B4-BE49-F238E27FC236}">
                <a16:creationId xmlns:a16="http://schemas.microsoft.com/office/drawing/2014/main" id="{145C9EBE-8AC6-6857-D23C-8F74B865D061}"/>
              </a:ext>
            </a:extLst>
          </p:cNvPr>
          <p:cNvSpPr txBox="1"/>
          <p:nvPr/>
        </p:nvSpPr>
        <p:spPr>
          <a:xfrm>
            <a:off x="9037112" y="3078632"/>
            <a:ext cx="3022116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Green Infrastructure</a:t>
            </a:r>
            <a:endParaRPr sz="1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356A207-2EA9-DC70-5047-EAA1A6A36952}"/>
              </a:ext>
            </a:extLst>
          </p:cNvPr>
          <p:cNvSpPr txBox="1">
            <a:spLocks/>
          </p:cNvSpPr>
          <p:nvPr/>
        </p:nvSpPr>
        <p:spPr>
          <a:xfrm>
            <a:off x="3367473" y="3551661"/>
            <a:ext cx="2528116" cy="21834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8135" indent="-318135">
              <a:buClr>
                <a:schemeClr val="bg1"/>
              </a:buClr>
            </a:pPr>
            <a:r>
              <a:rPr lang="en-US" sz="1600">
                <a:solidFill>
                  <a:schemeClr val="accent1"/>
                </a:solidFill>
                <a:latin typeface="Arial"/>
                <a:cs typeface="Arial"/>
              </a:rPr>
              <a:t>Redirects rainwater away from your home and to the street, so that it can’t enter the sewer through connection joints around your home</a:t>
            </a:r>
            <a:endParaRPr lang="en-US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9BD894F2-1F2F-AEC1-5E9C-6C52C0ABC592}"/>
              </a:ext>
            </a:extLst>
          </p:cNvPr>
          <p:cNvSpPr txBox="1">
            <a:spLocks/>
          </p:cNvSpPr>
          <p:nvPr/>
        </p:nvSpPr>
        <p:spPr>
          <a:xfrm>
            <a:off x="6280006" y="3551661"/>
            <a:ext cx="2528116" cy="2183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</a:rPr>
              <a:t>Collects rainwater around your home’s foundation </a:t>
            </a:r>
          </a:p>
          <a:p>
            <a:pPr lvl="0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</a:rPr>
              <a:t>Discharges rainwater into a pipe that discharges to the street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E2B86AB-95FA-C5A7-177A-2B78C2951CF2}"/>
              </a:ext>
            </a:extLst>
          </p:cNvPr>
          <p:cNvSpPr txBox="1">
            <a:spLocks/>
          </p:cNvSpPr>
          <p:nvPr/>
        </p:nvSpPr>
        <p:spPr>
          <a:xfrm>
            <a:off x="9222690" y="3551661"/>
            <a:ext cx="2607359" cy="2183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</a:rPr>
              <a:t>Filters rainwater from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the street </a:t>
            </a:r>
          </a:p>
          <a:p>
            <a:pPr lvl="0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</a:rPr>
              <a:t>Removes pollutants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and trash </a:t>
            </a:r>
          </a:p>
          <a:p>
            <a:pPr lvl="0">
              <a:buClr>
                <a:schemeClr val="bg1"/>
              </a:buClr>
            </a:pPr>
            <a:r>
              <a:rPr lang="en-US" sz="1600">
                <a:solidFill>
                  <a:schemeClr val="bg1"/>
                </a:solidFill>
              </a:rPr>
              <a:t>Makes rainwater cleaner when it reaches rivers and streams</a:t>
            </a: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6BB38E7E-B067-9B4B-177F-7470F2B37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75" y="1968148"/>
            <a:ext cx="925405" cy="967855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DE1CF31-7348-744F-9365-1B85D097E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18" y="1968150"/>
            <a:ext cx="1076754" cy="1126146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5014336C-8DC6-A23A-5154-BA997DC78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89" y="1924483"/>
            <a:ext cx="967156" cy="1011521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CD87E36C-4D95-506D-BFE5-C6DD79BB1D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11" y="1968149"/>
            <a:ext cx="987828" cy="1033141"/>
          </a:xfrm>
          <a:prstGeom prst="rect">
            <a:avLst/>
          </a:prstGeom>
        </p:spPr>
      </p:pic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33E0F393-B237-8650-D0B1-867103E50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</p:spPr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2" name="Google Shape;510;p69">
            <a:extLst>
              <a:ext uri="{FF2B5EF4-FFF2-40B4-BE49-F238E27FC236}">
                <a16:creationId xmlns:a16="http://schemas.microsoft.com/office/drawing/2014/main" id="{7F515B14-1167-AE8F-B706-42E360FAAF2F}"/>
              </a:ext>
            </a:extLst>
          </p:cNvPr>
          <p:cNvSpPr txBox="1"/>
          <p:nvPr/>
        </p:nvSpPr>
        <p:spPr>
          <a:xfrm>
            <a:off x="276856" y="1283287"/>
            <a:ext cx="282533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2031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10;p69">
            <a:extLst>
              <a:ext uri="{FF2B5EF4-FFF2-40B4-BE49-F238E27FC236}">
                <a16:creationId xmlns:a16="http://schemas.microsoft.com/office/drawing/2014/main" id="{0CDEE2DC-9D37-10A3-4D6E-FDDC6533CA7A}"/>
              </a:ext>
            </a:extLst>
          </p:cNvPr>
          <p:cNvSpPr txBox="1"/>
          <p:nvPr/>
        </p:nvSpPr>
        <p:spPr>
          <a:xfrm>
            <a:off x="3209627" y="1283287"/>
            <a:ext cx="282533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2031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510;p69">
            <a:extLst>
              <a:ext uri="{FF2B5EF4-FFF2-40B4-BE49-F238E27FC236}">
                <a16:creationId xmlns:a16="http://schemas.microsoft.com/office/drawing/2014/main" id="{BA282DBB-5C51-7606-DA0C-C83DD6038E2C}"/>
              </a:ext>
            </a:extLst>
          </p:cNvPr>
          <p:cNvSpPr txBox="1"/>
          <p:nvPr/>
        </p:nvSpPr>
        <p:spPr>
          <a:xfrm>
            <a:off x="6153549" y="1283287"/>
            <a:ext cx="282533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Summer 2025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10;p69">
            <a:extLst>
              <a:ext uri="{FF2B5EF4-FFF2-40B4-BE49-F238E27FC236}">
                <a16:creationId xmlns:a16="http://schemas.microsoft.com/office/drawing/2014/main" id="{54B01396-CF62-B7A2-60ED-F1F7EF35C95D}"/>
              </a:ext>
            </a:extLst>
          </p:cNvPr>
          <p:cNvSpPr txBox="1"/>
          <p:nvPr/>
        </p:nvSpPr>
        <p:spPr>
          <a:xfrm>
            <a:off x="9064017" y="1283287"/>
            <a:ext cx="282533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2026/2027</a:t>
            </a:r>
            <a:endParaRPr sz="24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581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1342F-9AE6-8432-39AC-13D8F7E39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FA86FD2-51B3-3EC6-5625-F254B5203DA2}"/>
              </a:ext>
            </a:extLst>
          </p:cNvPr>
          <p:cNvSpPr/>
          <p:nvPr/>
        </p:nvSpPr>
        <p:spPr>
          <a:xfrm>
            <a:off x="5007484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B00594-739B-D577-AACE-F72460C1DEB5}"/>
              </a:ext>
            </a:extLst>
          </p:cNvPr>
          <p:cNvSpPr/>
          <p:nvPr/>
        </p:nvSpPr>
        <p:spPr>
          <a:xfrm>
            <a:off x="7335905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EB5022-A73A-7A3C-3E57-2C28F400155E}"/>
              </a:ext>
            </a:extLst>
          </p:cNvPr>
          <p:cNvSpPr/>
          <p:nvPr/>
        </p:nvSpPr>
        <p:spPr>
          <a:xfrm>
            <a:off x="9674061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0855E-6E55-A7D8-D3CA-F237A6F489D1}"/>
              </a:ext>
            </a:extLst>
          </p:cNvPr>
          <p:cNvSpPr/>
          <p:nvPr/>
        </p:nvSpPr>
        <p:spPr>
          <a:xfrm>
            <a:off x="2650783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59B6B5-2FBC-A341-2478-E3E69489A597}"/>
              </a:ext>
            </a:extLst>
          </p:cNvPr>
          <p:cNvSpPr/>
          <p:nvPr/>
        </p:nvSpPr>
        <p:spPr>
          <a:xfrm>
            <a:off x="331789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9ECCCF-36B7-4E8C-4C77-1B92BA4DB834}"/>
              </a:ext>
            </a:extLst>
          </p:cNvPr>
          <p:cNvSpPr/>
          <p:nvPr/>
        </p:nvSpPr>
        <p:spPr>
          <a:xfrm>
            <a:off x="331788" y="1751904"/>
            <a:ext cx="11485892" cy="85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67DBE1-294A-1860-7056-B49055A6A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Arial"/>
                <a:cs typeface="Arial"/>
              </a:rPr>
              <a:t>Schedule &amp; Outreach-Design </a:t>
            </a:r>
            <a:r>
              <a:rPr lang="en-US">
                <a:latin typeface="Arial"/>
                <a:cs typeface="Arial"/>
              </a:rPr>
              <a:t>Phases</a:t>
            </a:r>
            <a:r>
              <a:rPr lang="en-US" sz="3600">
                <a:latin typeface="Arial"/>
                <a:cs typeface="Arial"/>
              </a:rPr>
              <a:t>  </a:t>
            </a:r>
          </a:p>
        </p:txBody>
      </p:sp>
      <p:sp>
        <p:nvSpPr>
          <p:cNvPr id="8" name="Google Shape;779;p91">
            <a:extLst>
              <a:ext uri="{FF2B5EF4-FFF2-40B4-BE49-F238E27FC236}">
                <a16:creationId xmlns:a16="http://schemas.microsoft.com/office/drawing/2014/main" id="{D8522A11-9881-1153-0EBE-BA54A6405830}"/>
              </a:ext>
            </a:extLst>
          </p:cNvPr>
          <p:cNvSpPr txBox="1"/>
          <p:nvPr/>
        </p:nvSpPr>
        <p:spPr>
          <a:xfrm>
            <a:off x="559659" y="1147053"/>
            <a:ext cx="78309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Current Phase</a:t>
            </a:r>
            <a:endParaRPr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D590FB-8FA4-94A1-7D48-BF9F528A0C7A}"/>
              </a:ext>
            </a:extLst>
          </p:cNvPr>
          <p:cNvSpPr txBox="1"/>
          <p:nvPr/>
        </p:nvSpPr>
        <p:spPr>
          <a:xfrm>
            <a:off x="331788" y="1610622"/>
            <a:ext cx="2158750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E5CD3D-2E80-1829-B892-096F05967CEC}"/>
              </a:ext>
            </a:extLst>
          </p:cNvPr>
          <p:cNvSpPr txBox="1"/>
          <p:nvPr/>
        </p:nvSpPr>
        <p:spPr>
          <a:xfrm>
            <a:off x="2663574" y="1610622"/>
            <a:ext cx="2158750" cy="307777"/>
          </a:xfrm>
          <a:prstGeom prst="rect">
            <a:avLst/>
          </a:prstGeom>
          <a:solidFill>
            <a:schemeClr val="accent3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Preliminary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EEE0E4-C98B-4DF9-6F4F-0520B7F7CF7C}"/>
              </a:ext>
            </a:extLst>
          </p:cNvPr>
          <p:cNvSpPr txBox="1"/>
          <p:nvPr/>
        </p:nvSpPr>
        <p:spPr>
          <a:xfrm>
            <a:off x="4995360" y="1610622"/>
            <a:ext cx="215875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Detailed Design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D479E2-6D85-8C53-99DA-875D80B27B6C}"/>
              </a:ext>
            </a:extLst>
          </p:cNvPr>
          <p:cNvSpPr txBox="1"/>
          <p:nvPr/>
        </p:nvSpPr>
        <p:spPr>
          <a:xfrm>
            <a:off x="7327146" y="1610622"/>
            <a:ext cx="2158750" cy="307777"/>
          </a:xfrm>
          <a:prstGeom prst="rect">
            <a:avLst/>
          </a:prstGeom>
          <a:solidFill>
            <a:srgbClr val="00968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/>
                <a:cs typeface="Arial"/>
              </a:rPr>
              <a:t>Final 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6348B-1A5A-A417-B0DF-2CFDFA0D92D5}"/>
              </a:ext>
            </a:extLst>
          </p:cNvPr>
          <p:cNvSpPr txBox="1"/>
          <p:nvPr/>
        </p:nvSpPr>
        <p:spPr>
          <a:xfrm>
            <a:off x="9658930" y="1610622"/>
            <a:ext cx="2158750" cy="307777"/>
          </a:xfrm>
          <a:prstGeom prst="rect">
            <a:avLst/>
          </a:prstGeom>
          <a:solidFill>
            <a:srgbClr val="5FD0D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PRECONSTRUCTION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8A14F1-AB2B-B18C-3F5C-E887B6E53213}"/>
              </a:ext>
            </a:extLst>
          </p:cNvPr>
          <p:cNvSpPr txBox="1"/>
          <p:nvPr/>
        </p:nvSpPr>
        <p:spPr>
          <a:xfrm>
            <a:off x="338715" y="1963472"/>
            <a:ext cx="201412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Collect data on underground utilities, trees, parking availability and water flow patterns.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6C8461-4707-83E9-A71A-6F92919A7578}"/>
              </a:ext>
            </a:extLst>
          </p:cNvPr>
          <p:cNvSpPr txBox="1"/>
          <p:nvPr/>
        </p:nvSpPr>
        <p:spPr>
          <a:xfrm>
            <a:off x="2680526" y="1963472"/>
            <a:ext cx="2165684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Identify potential green infrastructure locations based on survey data and share with the community for feedback.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A898EB-6826-2A07-64E6-436130AD287E}"/>
              </a:ext>
            </a:extLst>
          </p:cNvPr>
          <p:cNvSpPr txBox="1"/>
          <p:nvPr/>
        </p:nvSpPr>
        <p:spPr>
          <a:xfrm>
            <a:off x="4988426" y="1963472"/>
            <a:ext cx="2165684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Select preferred locations for green infrastructure and mark them in the field. Encourage the public to visit sites and provide feedback.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EF9A79-1BD2-401D-2986-B8ADF7C1705B}"/>
              </a:ext>
            </a:extLst>
          </p:cNvPr>
          <p:cNvSpPr txBox="1"/>
          <p:nvPr/>
        </p:nvSpPr>
        <p:spPr>
          <a:xfrm>
            <a:off x="9651996" y="1963472"/>
            <a:ext cx="2165684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Convey what to expect during construction, introduce the contractor and inspection teams and answer questions about construction timelines.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00A7A2-D03E-2A08-99FF-1BDBA7060C34}"/>
              </a:ext>
            </a:extLst>
          </p:cNvPr>
          <p:cNvSpPr txBox="1"/>
          <p:nvPr/>
        </p:nvSpPr>
        <p:spPr>
          <a:xfrm>
            <a:off x="7320210" y="1963472"/>
            <a:ext cx="2202765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Finalize plans, sign, and submit construction plans and solicit bids. </a:t>
            </a:r>
            <a:b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</a:br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Develop plans and processes for green infrastructure construction.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5F5F41-9B45-CCBE-FB2F-1759A4457328}"/>
              </a:ext>
            </a:extLst>
          </p:cNvPr>
          <p:cNvSpPr txBox="1"/>
          <p:nvPr/>
        </p:nvSpPr>
        <p:spPr>
          <a:xfrm>
            <a:off x="633648" y="4041492"/>
            <a:ext cx="1341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Surveyor Onsite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D858EE-CB65-6594-DE17-BFCEB74A705E}"/>
              </a:ext>
            </a:extLst>
          </p:cNvPr>
          <p:cNvSpPr txBox="1"/>
          <p:nvPr/>
        </p:nvSpPr>
        <p:spPr>
          <a:xfrm>
            <a:off x="2962583" y="4041492"/>
            <a:ext cx="16218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Card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E7842ED-7154-7A1C-84C3-9DC2030BD283}"/>
              </a:ext>
            </a:extLst>
          </p:cNvPr>
          <p:cNvSpPr txBox="1"/>
          <p:nvPr/>
        </p:nvSpPr>
        <p:spPr>
          <a:xfrm>
            <a:off x="5305089" y="4041492"/>
            <a:ext cx="1901473" cy="127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 and Impact Card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Infrastructure Locations Marked and Posted Online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>
              <a:lnSpc>
                <a:spcPct val="200000"/>
              </a:lnSpc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6B2595-7A2A-65FA-07B5-ADC6DAD80F43}"/>
              </a:ext>
            </a:extLst>
          </p:cNvPr>
          <p:cNvSpPr txBox="1"/>
          <p:nvPr/>
        </p:nvSpPr>
        <p:spPr>
          <a:xfrm>
            <a:off x="7636271" y="4041492"/>
            <a:ext cx="2036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Hanger/Impact Card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Infrastructure Locations Marked and Posted Online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Plans Presented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Selections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BF90A3-27DA-27E7-43E7-625C23155039}"/>
              </a:ext>
            </a:extLst>
          </p:cNvPr>
          <p:cNvSpPr txBox="1"/>
          <p:nvPr/>
        </p:nvSpPr>
        <p:spPr>
          <a:xfrm>
            <a:off x="9940300" y="4024982"/>
            <a:ext cx="19199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Card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Infrastructure Locations Marked and  Posted Online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48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4D3006B-797C-0CCE-0002-6124636CC4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75" y="4026396"/>
            <a:ext cx="202505" cy="217427"/>
          </a:xfrm>
          <a:prstGeom prst="rect">
            <a:avLst/>
          </a:prstGeom>
        </p:spPr>
      </p:pic>
      <p:pic>
        <p:nvPicPr>
          <p:cNvPr id="51" name="Picture 5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0982999-832A-5E05-8F00-29A7834F9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87" y="4054586"/>
            <a:ext cx="224224" cy="161047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1EA2CDE9-8335-C552-32F7-43A574F71E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2" y="4625911"/>
            <a:ext cx="167162" cy="217427"/>
          </a:xfrm>
          <a:prstGeom prst="rect">
            <a:avLst/>
          </a:prstGeom>
        </p:spPr>
      </p:pic>
      <p:pic>
        <p:nvPicPr>
          <p:cNvPr id="55" name="Picture 54" descr="Shape&#10;&#10;Description automatically generated with low confidence">
            <a:extLst>
              <a:ext uri="{FF2B5EF4-FFF2-40B4-BE49-F238E27FC236}">
                <a16:creationId xmlns:a16="http://schemas.microsoft.com/office/drawing/2014/main" id="{F160E671-4395-F1DF-EB30-6C4E5720F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68" y="4351188"/>
            <a:ext cx="229209" cy="213541"/>
          </a:xfrm>
          <a:prstGeom prst="rect">
            <a:avLst/>
          </a:prstGeom>
        </p:spPr>
      </p:pic>
      <p:pic>
        <p:nvPicPr>
          <p:cNvPr id="57" name="Picture 56" descr="A picture containing shape&#10;&#10;Description automatically generated">
            <a:extLst>
              <a:ext uri="{FF2B5EF4-FFF2-40B4-BE49-F238E27FC236}">
                <a16:creationId xmlns:a16="http://schemas.microsoft.com/office/drawing/2014/main" id="{A8725941-388F-B909-775F-62643A6BA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0" y="5116729"/>
            <a:ext cx="196752" cy="227133"/>
          </a:xfrm>
          <a:prstGeom prst="rect">
            <a:avLst/>
          </a:prstGeom>
        </p:spPr>
      </p:pic>
      <p:pic>
        <p:nvPicPr>
          <p:cNvPr id="59" name="Picture 58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06756CAC-7B55-88F1-73F5-C4A66D70B0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0" y="4321896"/>
            <a:ext cx="137636" cy="272124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6C4EE5-18ED-4D69-B0E1-353EF8B75C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54" y="4822795"/>
            <a:ext cx="168165" cy="217702"/>
          </a:xfrm>
          <a:prstGeom prst="rect">
            <a:avLst/>
          </a:prstGeom>
        </p:spPr>
      </p:pic>
      <p:pic>
        <p:nvPicPr>
          <p:cNvPr id="63" name="Picture 62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45B84AB-FABC-5AEB-0612-DC659CC738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37" y="4358632"/>
            <a:ext cx="196752" cy="198653"/>
          </a:xfrm>
          <a:prstGeom prst="rect">
            <a:avLst/>
          </a:prstGeom>
        </p:spPr>
      </p:pic>
      <p:pic>
        <p:nvPicPr>
          <p:cNvPr id="67" name="Picture 6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7E9488A-EEFA-383A-7895-CDEF32D1B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61" y="3762925"/>
            <a:ext cx="202505" cy="217427"/>
          </a:xfrm>
          <a:prstGeom prst="rect">
            <a:avLst/>
          </a:prstGeom>
        </p:spPr>
      </p:pic>
      <p:pic>
        <p:nvPicPr>
          <p:cNvPr id="68" name="Picture 67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885F989-FBA2-5F2A-E845-530BF97357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60" y="4358632"/>
            <a:ext cx="196752" cy="198653"/>
          </a:xfrm>
          <a:prstGeom prst="rect">
            <a:avLst/>
          </a:prstGeom>
        </p:spPr>
      </p:pic>
      <p:pic>
        <p:nvPicPr>
          <p:cNvPr id="69" name="Picture 6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2A3788-9725-D27B-B9DC-71E778C78F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02" y="4054586"/>
            <a:ext cx="224224" cy="161047"/>
          </a:xfrm>
          <a:prstGeom prst="rect">
            <a:avLst/>
          </a:prstGeom>
        </p:spPr>
      </p:pic>
      <p:pic>
        <p:nvPicPr>
          <p:cNvPr id="70" name="Picture 69" descr="Shape&#10;&#10;Description automatically generated with low confidence">
            <a:extLst>
              <a:ext uri="{FF2B5EF4-FFF2-40B4-BE49-F238E27FC236}">
                <a16:creationId xmlns:a16="http://schemas.microsoft.com/office/drawing/2014/main" id="{3467316F-55E0-A59B-F7BC-8CF52168B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010" y="4796495"/>
            <a:ext cx="229209" cy="213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705581-2EFF-C8FE-77F1-B4A4540495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33" y="1149105"/>
            <a:ext cx="239565" cy="400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1F807-00BD-1185-C3E7-19007B012D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4" y="1177974"/>
            <a:ext cx="203855" cy="309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8C7D5-B632-4AEC-E0CB-8E277CFBF952}"/>
              </a:ext>
            </a:extLst>
          </p:cNvPr>
          <p:cNvSpPr txBox="1"/>
          <p:nvPr/>
        </p:nvSpPr>
        <p:spPr>
          <a:xfrm>
            <a:off x="331788" y="3330349"/>
            <a:ext cx="1134825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BLUEPRINT OUTREACH TEAM KEEPING YOU INFORMED</a:t>
            </a:r>
          </a:p>
        </p:txBody>
      </p:sp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969A61-ABE2-AE00-5112-B7140EF67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01" y="4054586"/>
            <a:ext cx="224224" cy="161047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3D6AEEEC-13CB-22E5-72A2-E6B72F2B2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09" y="4816292"/>
            <a:ext cx="229209" cy="213541"/>
          </a:xfrm>
          <a:prstGeom prst="rect">
            <a:avLst/>
          </a:prstGeom>
        </p:spPr>
      </p:pic>
      <p:pic>
        <p:nvPicPr>
          <p:cNvPr id="35" name="Picture 34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EDEED79A-7E75-6FE3-1A23-175DBA5427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18" y="3718564"/>
            <a:ext cx="137636" cy="272124"/>
          </a:xfrm>
          <a:prstGeom prst="rect">
            <a:avLst/>
          </a:prstGeom>
        </p:spPr>
      </p:pic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F13D171B-2ECA-BF95-55C1-3ED20F39E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</p:spPr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pic>
        <p:nvPicPr>
          <p:cNvPr id="37" name="Picture 36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2DA8F09-D998-EDCC-18CD-EDB2D61E46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238" y="4358632"/>
            <a:ext cx="196752" cy="198653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0BF57A1-EB86-0795-58F1-34F291AA8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24" y="4054586"/>
            <a:ext cx="224224" cy="161047"/>
          </a:xfrm>
          <a:prstGeom prst="rect">
            <a:avLst/>
          </a:prstGeom>
        </p:spPr>
      </p:pic>
      <p:sp>
        <p:nvSpPr>
          <p:cNvPr id="41" name="Triangle 40">
            <a:extLst>
              <a:ext uri="{FF2B5EF4-FFF2-40B4-BE49-F238E27FC236}">
                <a16:creationId xmlns:a16="http://schemas.microsoft.com/office/drawing/2014/main" id="{E8043FD9-3143-928C-0D97-C08931423A3F}"/>
              </a:ext>
            </a:extLst>
          </p:cNvPr>
          <p:cNvSpPr/>
          <p:nvPr/>
        </p:nvSpPr>
        <p:spPr>
          <a:xfrm rot="5400000">
            <a:off x="11601628" y="3266758"/>
            <a:ext cx="472575" cy="40739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576;p59">
            <a:extLst>
              <a:ext uri="{FF2B5EF4-FFF2-40B4-BE49-F238E27FC236}">
                <a16:creationId xmlns:a16="http://schemas.microsoft.com/office/drawing/2014/main" id="{106D867F-E673-5249-D334-EE8C5CEB487F}"/>
              </a:ext>
            </a:extLst>
          </p:cNvPr>
          <p:cNvSpPr txBox="1"/>
          <p:nvPr/>
        </p:nvSpPr>
        <p:spPr>
          <a:xfrm>
            <a:off x="2211065" y="5672594"/>
            <a:ext cx="8295490" cy="47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US" sz="3600" b="1" u="none" strike="noStrike" cap="none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How can residents participate?</a:t>
            </a:r>
            <a:endParaRPr sz="4400" b="1" u="none" strike="noStrike" cap="none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8622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40C0288-CE8F-588A-FE43-6F806F725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640;p79">
            <a:extLst>
              <a:ext uri="{FF2B5EF4-FFF2-40B4-BE49-F238E27FC236}">
                <a16:creationId xmlns:a16="http://schemas.microsoft.com/office/drawing/2014/main" id="{3B77C756-FD57-8018-459C-CABA7DEA8F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5304" y="-4445"/>
            <a:ext cx="6035491" cy="28554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0312BD-C5CB-D1E6-E394-F7341ABD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545166"/>
            <a:ext cx="5748528" cy="1110267"/>
          </a:xfrm>
        </p:spPr>
        <p:txBody>
          <a:bodyPr anchor="t"/>
          <a:lstStyle/>
          <a:p>
            <a:r>
              <a:rPr lang="en-US" sz="3600"/>
              <a:t>How We Select Improvement Locations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CA21C-B7A9-D2CD-13AC-744B8544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873564"/>
            <a:ext cx="5577840" cy="4703991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400"/>
              <a:t>Where are biggest problem areas?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/>
              <a:t>How much water do we need to control?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/>
              <a:t>Where does the water naturally flow?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/>
              <a:t>What barriers exist?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/>
              <a:t>What would improve the neighborhood?</a:t>
            </a:r>
          </a:p>
        </p:txBody>
      </p:sp>
      <p:sp>
        <p:nvSpPr>
          <p:cNvPr id="7" name="Alternate Process 6">
            <a:extLst>
              <a:ext uri="{FF2B5EF4-FFF2-40B4-BE49-F238E27FC236}">
                <a16:creationId xmlns:a16="http://schemas.microsoft.com/office/drawing/2014/main" id="{8D8FA938-0E69-B4A4-ADF9-6538E95AB6D9}"/>
              </a:ext>
            </a:extLst>
          </p:cNvPr>
          <p:cNvSpPr/>
          <p:nvPr/>
        </p:nvSpPr>
        <p:spPr>
          <a:xfrm>
            <a:off x="6963175" y="3250493"/>
            <a:ext cx="1828800" cy="1110267"/>
          </a:xfrm>
          <a:prstGeom prst="flowChartAlternateProcess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Bank/</a:t>
            </a:r>
            <a:b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Space</a:t>
            </a:r>
          </a:p>
        </p:txBody>
      </p:sp>
      <p:sp>
        <p:nvSpPr>
          <p:cNvPr id="8" name="Alternate Process 7">
            <a:extLst>
              <a:ext uri="{FF2B5EF4-FFF2-40B4-BE49-F238E27FC236}">
                <a16:creationId xmlns:a16="http://schemas.microsoft.com/office/drawing/2014/main" id="{CF4C069F-3167-F01C-F42F-45728DFC458C}"/>
              </a:ext>
            </a:extLst>
          </p:cNvPr>
          <p:cNvSpPr/>
          <p:nvPr/>
        </p:nvSpPr>
        <p:spPr>
          <a:xfrm>
            <a:off x="9546335" y="3250493"/>
            <a:ext cx="1828800" cy="1110267"/>
          </a:xfrm>
          <a:prstGeom prst="flowChartAlternateProcess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Right-of-Way</a:t>
            </a: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A2E050B2-AC61-F47E-C995-5252A2D4CA85}"/>
              </a:ext>
            </a:extLst>
          </p:cNvPr>
          <p:cNvSpPr/>
          <p:nvPr/>
        </p:nvSpPr>
        <p:spPr>
          <a:xfrm>
            <a:off x="9546335" y="5138133"/>
            <a:ext cx="1828800" cy="1110267"/>
          </a:xfrm>
          <a:prstGeom prst="flowChartAlternateProcess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Pavers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BBCF806A-EFE8-9285-927B-6DCF416B09BC}"/>
              </a:ext>
            </a:extLst>
          </p:cNvPr>
          <p:cNvSpPr/>
          <p:nvPr/>
        </p:nvSpPr>
        <p:spPr>
          <a:xfrm>
            <a:off x="6989680" y="5138133"/>
            <a:ext cx="1828800" cy="1110267"/>
          </a:xfrm>
          <a:prstGeom prst="flowChartAlternateProcess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Bump-Outs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956BA0CA-A3A3-2E4D-6541-9C91D8612C65}"/>
              </a:ext>
            </a:extLst>
          </p:cNvPr>
          <p:cNvSpPr/>
          <p:nvPr/>
        </p:nvSpPr>
        <p:spPr>
          <a:xfrm>
            <a:off x="9037308" y="3568322"/>
            <a:ext cx="263693" cy="543339"/>
          </a:xfrm>
          <a:prstGeom prst="chevron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B3DECFC7-3AA0-90E0-6611-A1CE9D6F9D69}"/>
              </a:ext>
            </a:extLst>
          </p:cNvPr>
          <p:cNvSpPr/>
          <p:nvPr/>
        </p:nvSpPr>
        <p:spPr>
          <a:xfrm rot="5400000">
            <a:off x="10328888" y="4458682"/>
            <a:ext cx="263693" cy="543339"/>
          </a:xfrm>
          <a:prstGeom prst="chevron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FC3FDD84-7CDE-B29C-1DE4-5D12678DAE37}"/>
              </a:ext>
            </a:extLst>
          </p:cNvPr>
          <p:cNvSpPr/>
          <p:nvPr/>
        </p:nvSpPr>
        <p:spPr>
          <a:xfrm rot="10800000">
            <a:off x="9037308" y="5421596"/>
            <a:ext cx="263693" cy="543339"/>
          </a:xfrm>
          <a:prstGeom prst="chevron">
            <a:avLst/>
          </a:prstGeom>
          <a:solidFill>
            <a:srgbClr val="C2E7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203ED6C0-0A7D-606E-ABF4-DD433AE3F2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</p:spPr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4043973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arden with flowers and grass&#10;&#10;AI-generated content may be incorrect.">
            <a:extLst>
              <a:ext uri="{FF2B5EF4-FFF2-40B4-BE49-F238E27FC236}">
                <a16:creationId xmlns:a16="http://schemas.microsoft.com/office/drawing/2014/main" id="{3F465455-F622-286E-BBDF-902B9D854672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8" b="53655"/>
          <a:stretch>
            <a:fillRect/>
          </a:stretch>
        </p:blipFill>
        <p:spPr>
          <a:xfrm>
            <a:off x="347472" y="3720769"/>
            <a:ext cx="4920993" cy="1811351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0673C81-0650-A4B0-911B-C0F9C5E6B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608737"/>
            <a:ext cx="5577840" cy="1425804"/>
          </a:xfrm>
        </p:spPr>
        <p:txBody>
          <a:bodyPr/>
          <a:lstStyle/>
          <a:p>
            <a:r>
              <a:rPr lang="en-US">
                <a:solidFill>
                  <a:srgbClr val="243A72"/>
                </a:solidFill>
                <a:latin typeface="Arial"/>
                <a:cs typeface="Arial"/>
                <a:sym typeface="Arial"/>
              </a:rPr>
              <a:t>Help Shape the Plan for Your Community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9A54B9-7AD0-A657-66BF-8995AC4CB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2159005"/>
            <a:ext cx="4464014" cy="1425804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With your feedback, we will shape a specific design for the James-Livingston 5 project area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06376-B9B4-7571-08FF-317EB12A6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006A0F7A-A103-1D0D-6309-5797AA03C23B}"/>
              </a:ext>
            </a:extLst>
          </p:cNvPr>
          <p:cNvSpPr txBox="1">
            <a:spLocks/>
          </p:cNvSpPr>
          <p:nvPr/>
        </p:nvSpPr>
        <p:spPr>
          <a:xfrm>
            <a:off x="6976872" y="921031"/>
            <a:ext cx="5215128" cy="533346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Identify flood prone areas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Report your findings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Know a spot for rain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garden? Let us know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Spread the word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group of people with speech bubbles&#10;&#10;AI-generated content may be incorrect.">
            <a:extLst>
              <a:ext uri="{FF2B5EF4-FFF2-40B4-BE49-F238E27FC236}">
                <a16:creationId xmlns:a16="http://schemas.microsoft.com/office/drawing/2014/main" id="{AA570421-A762-8125-10EC-089AB6538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89" y="5000835"/>
            <a:ext cx="825500" cy="825500"/>
          </a:xfrm>
          <a:prstGeom prst="rect">
            <a:avLst/>
          </a:prstGeom>
        </p:spPr>
      </p:pic>
      <p:pic>
        <p:nvPicPr>
          <p:cNvPr id="15" name="Picture 14" descr="A blue circle with white outline of flowers and plants&#10;&#10;AI-generated content may be incorrect.">
            <a:extLst>
              <a:ext uri="{FF2B5EF4-FFF2-40B4-BE49-F238E27FC236}">
                <a16:creationId xmlns:a16="http://schemas.microsoft.com/office/drawing/2014/main" id="{40875112-74CA-E4C2-8393-DADC18E34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89" y="3584809"/>
            <a:ext cx="825500" cy="825500"/>
          </a:xfrm>
          <a:prstGeom prst="rect">
            <a:avLst/>
          </a:prstGeom>
        </p:spPr>
      </p:pic>
      <p:pic>
        <p:nvPicPr>
          <p:cNvPr id="17" name="Picture 16" descr="A blue circle with a white line on it with a letter in the middle&#10;&#10;AI-generated content may be incorrect.">
            <a:extLst>
              <a:ext uri="{FF2B5EF4-FFF2-40B4-BE49-F238E27FC236}">
                <a16:creationId xmlns:a16="http://schemas.microsoft.com/office/drawing/2014/main" id="{F7C24BE9-15DF-F9D0-5042-80C22EF74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89" y="2168782"/>
            <a:ext cx="825500" cy="825500"/>
          </a:xfrm>
          <a:prstGeom prst="rect">
            <a:avLst/>
          </a:prstGeom>
        </p:spPr>
      </p:pic>
      <p:pic>
        <p:nvPicPr>
          <p:cNvPr id="19" name="Picture 18" descr="A person holding an umbrella&#10;&#10;AI-generated content may be incorrect.">
            <a:extLst>
              <a:ext uri="{FF2B5EF4-FFF2-40B4-BE49-F238E27FC236}">
                <a16:creationId xmlns:a16="http://schemas.microsoft.com/office/drawing/2014/main" id="{95F8B332-1414-619B-6DEC-7A59F21AB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89" y="752755"/>
            <a:ext cx="825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52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B3893-9B7D-BFBE-CCF3-C132AF73F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47;p88">
            <a:extLst>
              <a:ext uri="{FF2B5EF4-FFF2-40B4-BE49-F238E27FC236}">
                <a16:creationId xmlns:a16="http://schemas.microsoft.com/office/drawing/2014/main" id="{577B355E-C387-FDBE-1DF8-4D76C01B5459}"/>
              </a:ext>
            </a:extLst>
          </p:cNvPr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r="28148"/>
          <a:stretch/>
        </p:blipFill>
        <p:spPr>
          <a:xfrm>
            <a:off x="7696200" y="0"/>
            <a:ext cx="4495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84D7D2-36B0-82E8-EA32-97C4C75C1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95400"/>
            <a:ext cx="6716268" cy="4959096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To prevent basement flooding, Blueprint Columbus offers free sump pump installation for qualifying homeowners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To learn more and sign-up visit: </a:t>
            </a:r>
            <a:r>
              <a:rPr lang="en-US" u="sng">
                <a:solidFill>
                  <a:schemeClr val="tx2"/>
                </a:solidFill>
                <a:latin typeface="Arial"/>
                <a:cs typeface="Arial"/>
              </a:rPr>
              <a:t>blueprintneighborhoods.com </a:t>
            </a: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or </a:t>
            </a:r>
            <a:br>
              <a:rPr lang="en-US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call (614) 645-1253</a:t>
            </a:r>
          </a:p>
          <a:p>
            <a:pPr marL="318135" indent="-3181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Whitehall residents cannot participate in </a:t>
            </a:r>
            <a:br>
              <a:rPr lang="en-US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this program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37636-CB81-B96E-A675-A2188F27C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Sump Pump Program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6B2EB27-99FD-00B2-532A-7265074A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</p:spPr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101845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4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  <p:sp>
        <p:nvSpPr>
          <p:cNvPr id="628" name="Google Shape;628;p64"/>
          <p:cNvSpPr txBox="1"/>
          <p:nvPr/>
        </p:nvSpPr>
        <p:spPr>
          <a:xfrm>
            <a:off x="348996" y="2523840"/>
            <a:ext cx="11494008" cy="118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 sz="5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Pause for Questions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7"/>
          <p:cNvSpPr txBox="1"/>
          <p:nvPr/>
        </p:nvSpPr>
        <p:spPr>
          <a:xfrm>
            <a:off x="589254" y="3804572"/>
            <a:ext cx="3384803" cy="197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NICK DOMENICK, P.E.</a:t>
            </a:r>
            <a:b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Project Manager</a:t>
            </a:r>
            <a:br>
              <a:rPr lang="en-US" sz="1050" b="1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000" b="1" u="none" strike="noStrike" cap="none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Columbus Water &amp; Power</a:t>
            </a:r>
            <a:endParaRPr sz="20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58" name="Google Shape;658;p67"/>
          <p:cNvCxnSpPr/>
          <p:nvPr/>
        </p:nvCxnSpPr>
        <p:spPr>
          <a:xfrm>
            <a:off x="538162" y="3429000"/>
            <a:ext cx="11115675" cy="0"/>
          </a:xfrm>
          <a:prstGeom prst="straightConnector1">
            <a:avLst/>
          </a:prstGeom>
          <a:noFill/>
          <a:ln w="539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9" name="Google Shape;659;p67"/>
          <p:cNvSpPr txBox="1"/>
          <p:nvPr/>
        </p:nvSpPr>
        <p:spPr>
          <a:xfrm>
            <a:off x="251025" y="946099"/>
            <a:ext cx="11494008" cy="209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Arial"/>
              <a:buNone/>
            </a:pPr>
            <a:r>
              <a:rPr lang="en-US" sz="5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Mainline Lining: A Deeper Dive</a:t>
            </a:r>
            <a:endParaRPr sz="5400" b="1" u="none" strike="noStrike" cap="none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0" name="Google Shape;660;p67"/>
          <p:cNvSpPr/>
          <p:nvPr/>
        </p:nvSpPr>
        <p:spPr>
          <a:xfrm>
            <a:off x="592592" y="2530209"/>
            <a:ext cx="109632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How do we do it? What should I expect? 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1" name="Google Shape;661;p67"/>
          <p:cNvSpPr txBox="1"/>
          <p:nvPr/>
        </p:nvSpPr>
        <p:spPr>
          <a:xfrm>
            <a:off x="4283469" y="3804572"/>
            <a:ext cx="3384803" cy="197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REGGIE HOOD</a:t>
            </a:r>
            <a:b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Director</a:t>
            </a:r>
            <a:endParaRPr lang="en-US" sz="24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0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CMCI</a:t>
            </a:r>
            <a:r>
              <a:rPr lang="en-US" sz="2000" b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000" b="1" u="none" strike="noStrike" cap="none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Prime, AE</a:t>
            </a:r>
            <a:endParaRPr sz="20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2" name="Google Shape;662;p67"/>
          <p:cNvSpPr txBox="1"/>
          <p:nvPr/>
        </p:nvSpPr>
        <p:spPr>
          <a:xfrm>
            <a:off x="7977684" y="3804572"/>
            <a:ext cx="3625061" cy="197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None/>
            </a:pP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TERRY BELL</a:t>
            </a:r>
            <a:b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Regional VP</a:t>
            </a:r>
            <a:br>
              <a:rPr lang="en-US" sz="1050" b="1" u="none" strike="noStrike" cap="none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</a:br>
            <a:r>
              <a:rPr lang="en-US" sz="2000" b="1" u="none" strike="noStrike" cap="none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Inliner</a:t>
            </a:r>
            <a:r>
              <a:rPr lang="en-US" sz="2000" b="1" u="none" strike="noStrike" cap="none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Solutions</a:t>
            </a:r>
            <a:endParaRPr sz="20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3" name="Google Shape;663;p67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6"/>
          <p:cNvSpPr txBox="1">
            <a:spLocks noGrp="1"/>
          </p:cNvSpPr>
          <p:nvPr>
            <p:ph type="title"/>
          </p:nvPr>
        </p:nvSpPr>
        <p:spPr>
          <a:xfrm>
            <a:off x="347472" y="705534"/>
            <a:ext cx="2857641" cy="470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Font typeface="Arial"/>
              <a:buNone/>
            </a:pPr>
            <a:r>
              <a:rPr lang="en-US" sz="3200">
                <a:latin typeface="Arial"/>
                <a:cs typeface="Arial"/>
              </a:rPr>
              <a:t>James Livingston 5</a:t>
            </a:r>
            <a:br>
              <a:rPr lang="en-US" sz="3200"/>
            </a:br>
            <a:r>
              <a:rPr lang="en-US" sz="3200">
                <a:latin typeface="Arial"/>
                <a:cs typeface="Arial"/>
              </a:rPr>
              <a:t>Neighborhood </a:t>
            </a:r>
            <a:endParaRPr lang="en-US" sz="3200">
              <a:solidFill>
                <a:srgbClr val="94CBE4"/>
              </a:solidFill>
              <a:latin typeface="Arial"/>
              <a:cs typeface="Arial"/>
            </a:endParaRPr>
          </a:p>
        </p:txBody>
      </p:sp>
      <p:sp>
        <p:nvSpPr>
          <p:cNvPr id="644" name="Google Shape;644;p66"/>
          <p:cNvSpPr txBox="1"/>
          <p:nvPr/>
        </p:nvSpPr>
        <p:spPr>
          <a:xfrm rot="-784547">
            <a:off x="7164691" y="494882"/>
            <a:ext cx="20269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Sullivant Avenue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5" name="Google Shape;645;p66"/>
          <p:cNvSpPr txBox="1"/>
          <p:nvPr/>
        </p:nvSpPr>
        <p:spPr>
          <a:xfrm rot="757625">
            <a:off x="6113808" y="4361106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Eakin Road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6" name="Google Shape;646;p66"/>
          <p:cNvSpPr txBox="1"/>
          <p:nvPr/>
        </p:nvSpPr>
        <p:spPr>
          <a:xfrm rot="4681020">
            <a:off x="10207684" y="1487857"/>
            <a:ext cx="241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Whitethorne Avenue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7" name="Google Shape;647;p66"/>
          <p:cNvSpPr txBox="1"/>
          <p:nvPr/>
        </p:nvSpPr>
        <p:spPr>
          <a:xfrm rot="-4610867">
            <a:off x="3083943" y="3370053"/>
            <a:ext cx="196875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u="none" strike="noStrike" cap="none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Wiltshire Road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>
            <a:off x="3276600" y="0"/>
            <a:ext cx="8915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49" name="Google Shape;649;p66"/>
          <p:cNvSpPr txBox="1"/>
          <p:nvPr/>
        </p:nvSpPr>
        <p:spPr>
          <a:xfrm>
            <a:off x="5982959" y="944074"/>
            <a:ext cx="2857641" cy="470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Map Placeholder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sz="2800" b="1" u="none" strike="noStrike" cap="none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r>
              <a:rPr lang="en-US" sz="28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7.5 x 9.75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sz="2800" b="1" u="none" strike="noStrike" cap="none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50" name="Google Shape;650;p66"/>
          <p:cNvPicPr preferRelativeResize="0"/>
          <p:nvPr/>
        </p:nvPicPr>
        <p:blipFill rotWithShape="1">
          <a:blip r:embed="rId3">
            <a:alphaModFix/>
          </a:blip>
          <a:srcRect l="2833" t="7160" r="3037" b="33456"/>
          <a:stretch/>
        </p:blipFill>
        <p:spPr>
          <a:xfrm>
            <a:off x="3276600" y="-34844"/>
            <a:ext cx="8915400" cy="68928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84E901-5F1F-D490-CD7F-CE77DD2A8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layground&#10;&#10;AI-generated content may be incorrect.">
            <a:extLst>
              <a:ext uri="{FF2B5EF4-FFF2-40B4-BE49-F238E27FC236}">
                <a16:creationId xmlns:a16="http://schemas.microsoft.com/office/drawing/2014/main" id="{E77CE9BC-648A-EADF-9FA1-091478FB4B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96199" y="57149"/>
            <a:ext cx="4495801" cy="67437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9D8D36-0D94-DD8E-D55B-A1208E12B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400"/>
              <a:t>The mainline sanitary sewer is the large pipe that carries the wastewater from the homes on your street to the treatment plant</a:t>
            </a:r>
          </a:p>
          <a:p>
            <a:pPr marL="318135" indent="-318135"/>
            <a:r>
              <a:rPr lang="en-US" sz="2400">
                <a:latin typeface="Arial"/>
                <a:cs typeface="Arial"/>
              </a:rPr>
              <a:t>Normally, this pipe is in the street</a:t>
            </a:r>
          </a:p>
          <a:p>
            <a:r>
              <a:rPr lang="en-US" sz="2400"/>
              <a:t>In this area, the pipe runs through a utility easement behind your homes </a:t>
            </a:r>
          </a:p>
        </p:txBody>
      </p:sp>
      <p:sp>
        <p:nvSpPr>
          <p:cNvPr id="671" name="Google Shape;671;p68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James Livingston 5 | Mainline Sanitary Sewer Lining | June 5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AE84C5-F394-2D8A-7844-824B1425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Arial"/>
                <a:cs typeface="Arial"/>
              </a:rPr>
              <a:t>What is a Mainline Sewer?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895336-7DFB-BEBC-60FD-09450C9CE497}"/>
              </a:ext>
            </a:extLst>
          </p:cNvPr>
          <p:cNvSpPr txBox="1"/>
          <p:nvPr/>
        </p:nvSpPr>
        <p:spPr>
          <a:xfrm>
            <a:off x="8567216" y="1360158"/>
            <a:ext cx="373908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C2E76B"/>
                </a:solidFill>
                <a:latin typeface="Arial"/>
                <a:cs typeface="Arial"/>
              </a:rPr>
              <a:t>Presenters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22B23-17FF-7426-AF46-1F117F1BBF8F}"/>
              </a:ext>
            </a:extLst>
          </p:cNvPr>
          <p:cNvSpPr txBox="1"/>
          <p:nvPr/>
        </p:nvSpPr>
        <p:spPr>
          <a:xfrm>
            <a:off x="8567216" y="1872019"/>
            <a:ext cx="3739084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TIFFANY CONN</a:t>
            </a: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Blueprint Columbus</a:t>
            </a:r>
          </a:p>
          <a:p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CAMERON KEIR</a:t>
            </a: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Blueprint Columbus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NICK DOMENICK</a:t>
            </a: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Blueprint Columbus</a:t>
            </a:r>
          </a:p>
          <a:p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0B89F8-67B1-38D3-692C-BF44EA3DF74D}"/>
              </a:ext>
            </a:extLst>
          </p:cNvPr>
          <p:cNvSpPr txBox="1"/>
          <p:nvPr/>
        </p:nvSpPr>
        <p:spPr>
          <a:xfrm>
            <a:off x="5783193" y="1360158"/>
            <a:ext cx="234039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rgbClr val="C2E76B"/>
                </a:solidFill>
                <a:latin typeface="Arial"/>
                <a:cs typeface="Arial"/>
              </a:rPr>
              <a:t>Moderator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CD6071-4023-D27F-2E5B-48CB42390362}"/>
              </a:ext>
            </a:extLst>
          </p:cNvPr>
          <p:cNvSpPr txBox="1"/>
          <p:nvPr/>
        </p:nvSpPr>
        <p:spPr>
          <a:xfrm>
            <a:off x="5783193" y="1872019"/>
            <a:ext cx="2563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KEISTER</a:t>
            </a:r>
          </a:p>
          <a:p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MurphyEpson</a:t>
            </a:r>
            <a:endParaRPr 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D3DB49E-BE09-C435-FD9C-5702DC50960A}"/>
              </a:ext>
            </a:extLst>
          </p:cNvPr>
          <p:cNvSpPr txBox="1">
            <a:spLocks/>
          </p:cNvSpPr>
          <p:nvPr/>
        </p:nvSpPr>
        <p:spPr>
          <a:xfrm>
            <a:off x="5783193" y="0"/>
            <a:ext cx="6096000" cy="118586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accent2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2734159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681;p69">
            <a:extLst>
              <a:ext uri="{FF2B5EF4-FFF2-40B4-BE49-F238E27FC236}">
                <a16:creationId xmlns:a16="http://schemas.microsoft.com/office/drawing/2014/main" id="{C7ACAA04-5388-465D-AA02-4C38F19EF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0046"/>
          <a:stretch>
            <a:fillRect/>
          </a:stretch>
        </p:blipFill>
        <p:spPr>
          <a:xfrm>
            <a:off x="4972594" y="1421815"/>
            <a:ext cx="6868886" cy="5096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E565B-EF4E-10F8-E277-64097B2A4D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7473" y="1421815"/>
            <a:ext cx="4518441" cy="4826583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A legally-defined</a:t>
            </a:r>
            <a:r>
              <a:rPr lang="en-US" sz="2400">
                <a:latin typeface="Arial"/>
                <a:cs typeface="Arial"/>
              </a:rPr>
              <a:t> portion of a property where a utility company has the right to access </a:t>
            </a:r>
            <a:r>
              <a:rPr lang="en-US">
                <a:latin typeface="Arial"/>
                <a:cs typeface="Arial"/>
              </a:rPr>
              <a:t>it for</a:t>
            </a:r>
            <a:r>
              <a:rPr lang="en-US" sz="2400">
                <a:latin typeface="Arial"/>
                <a:cs typeface="Arial"/>
              </a:rPr>
              <a:t> installation, maintenance, and repair of public utilities</a:t>
            </a:r>
            <a:endParaRPr lang="en-US">
              <a:latin typeface="Arial"/>
              <a:cs typeface="Arial"/>
            </a:endParaRPr>
          </a:p>
          <a:p>
            <a:r>
              <a:rPr lang="en-US" sz="2400"/>
              <a:t>These easements have been in place since the 1950s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14BE3-5EBB-F20B-027D-9989AA1C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51C636F-2649-2AA3-318A-8DA4FCAA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is a Utility Easement?</a:t>
            </a:r>
          </a:p>
        </p:txBody>
      </p:sp>
    </p:spTree>
    <p:extLst>
      <p:ext uri="{BB962C8B-B14F-4D97-AF65-F5344CB8AC3E}">
        <p14:creationId xmlns:p14="http://schemas.microsoft.com/office/powerpoint/2010/main" val="2339630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00E62F6-86F8-397E-E108-40F435710168}"/>
              </a:ext>
            </a:extLst>
          </p:cNvPr>
          <p:cNvGrpSpPr/>
          <p:nvPr/>
        </p:nvGrpSpPr>
        <p:grpSpPr>
          <a:xfrm>
            <a:off x="6137874" y="1500051"/>
            <a:ext cx="6058744" cy="3864430"/>
            <a:chOff x="6607627" y="2803725"/>
            <a:chExt cx="5410200" cy="3450771"/>
          </a:xfrm>
        </p:grpSpPr>
        <p:pic>
          <p:nvPicPr>
            <p:cNvPr id="5" name="Google Shape;745;p76" descr="Rhino Linings Premium CIPP (Cured In-place Pipe) Solutions">
              <a:extLst>
                <a:ext uri="{FF2B5EF4-FFF2-40B4-BE49-F238E27FC236}">
                  <a16:creationId xmlns:a16="http://schemas.microsoft.com/office/drawing/2014/main" id="{4DEB0CF3-47D3-8FCA-035A-2B3713A7AC7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38" t="17011" r="2525" b="1147"/>
            <a:stretch>
              <a:fillRect/>
            </a:stretch>
          </p:blipFill>
          <p:spPr>
            <a:xfrm>
              <a:off x="6607627" y="2803725"/>
              <a:ext cx="5410200" cy="3450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69071DF-C5DF-A2E1-FC0A-27A8289008AA}"/>
                </a:ext>
              </a:extLst>
            </p:cNvPr>
            <p:cNvSpPr txBox="1"/>
            <p:nvPr/>
          </p:nvSpPr>
          <p:spPr>
            <a:xfrm>
              <a:off x="7064828" y="3058886"/>
              <a:ext cx="179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1A22D6-ACE0-920D-87C7-F9FD26E3D132}"/>
                </a:ext>
              </a:extLst>
            </p:cNvPr>
            <p:cNvSpPr txBox="1"/>
            <p:nvPr/>
          </p:nvSpPr>
          <p:spPr>
            <a:xfrm>
              <a:off x="9790609" y="3058886"/>
              <a:ext cx="179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AFTER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7E1C87-CC2F-A0E5-935D-5A86554E03C2}"/>
                </a:ext>
              </a:extLst>
            </p:cNvPr>
            <p:cNvCxnSpPr>
              <a:cxnSpLocks/>
            </p:cNvCxnSpPr>
            <p:nvPr/>
          </p:nvCxnSpPr>
          <p:spPr>
            <a:xfrm>
              <a:off x="9359534" y="2803725"/>
              <a:ext cx="0" cy="3450771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F6AE84C5-F394-2D8A-7844-824B1425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473231"/>
            <a:ext cx="5577839" cy="110717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What is Mainline Lining?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9D8D36-0D94-DD8E-D55B-A1208E12B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727161"/>
            <a:ext cx="5577840" cy="4653093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A process to maintain the sewer system</a:t>
            </a:r>
          </a:p>
          <a:p>
            <a:pPr marL="318135" indent="-318135">
              <a:buFont typeface="Wingdings" panose="020B0604020202020204" pitchFamily="34" charset="0"/>
              <a:buChar char="§"/>
            </a:pPr>
            <a:r>
              <a:rPr lang="en-US">
                <a:latin typeface="Arial"/>
                <a:cs typeface="Arial"/>
              </a:rPr>
              <a:t>Crews clean and line the pipes, seal cracks and defects, and remove grease, roots and other deposits</a:t>
            </a:r>
          </a:p>
        </p:txBody>
      </p:sp>
    </p:spTree>
    <p:extLst>
      <p:ext uri="{BB962C8B-B14F-4D97-AF65-F5344CB8AC3E}">
        <p14:creationId xmlns:p14="http://schemas.microsoft.com/office/powerpoint/2010/main" val="1296865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ater flowing out of a pipe&#10;&#10;AI-generated content may be incorrect.">
            <a:extLst>
              <a:ext uri="{FF2B5EF4-FFF2-40B4-BE49-F238E27FC236}">
                <a16:creationId xmlns:a16="http://schemas.microsoft.com/office/drawing/2014/main" id="{5E487A93-C390-4D15-6D42-C35DC762AD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34548" y="-8454"/>
            <a:ext cx="4528270" cy="687490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9D8D36-0D94-DD8E-D55B-A1208E12B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18135" indent="-318135">
              <a:buFont typeface="Wingdings,Sans-Serif" panose="05000000000000000000" pitchFamily="2" charset="2"/>
            </a:pPr>
            <a:r>
              <a:rPr lang="en-US">
                <a:latin typeface="Arial"/>
                <a:cs typeface="Arial"/>
              </a:rPr>
              <a:t>This prevents rain water from entering into the system </a:t>
            </a:r>
          </a:p>
          <a:p>
            <a:pPr marL="318135" indent="-318135">
              <a:buFont typeface="Wingdings,Sans-Serif" panose="05000000000000000000" pitchFamily="2" charset="2"/>
            </a:pPr>
            <a:r>
              <a:rPr lang="en-US" sz="2400">
                <a:latin typeface="Arial"/>
                <a:cs typeface="Arial"/>
              </a:rPr>
              <a:t>Reduces sanitary sewer </a:t>
            </a:r>
            <a:r>
              <a:rPr lang="en-US">
                <a:latin typeface="Arial"/>
                <a:cs typeface="Arial"/>
              </a:rPr>
              <a:t>overflows</a:t>
            </a:r>
          </a:p>
          <a:p>
            <a:r>
              <a:rPr lang="en-US" sz="2400"/>
              <a:t>Helps to eliminate basement backups</a:t>
            </a:r>
          </a:p>
        </p:txBody>
      </p:sp>
      <p:sp>
        <p:nvSpPr>
          <p:cNvPr id="671" name="Google Shape;671;p68"/>
          <p:cNvSpPr txBox="1">
            <a:spLocks noGrp="1"/>
          </p:cNvSpPr>
          <p:nvPr>
            <p:ph type="ftr" sz="quarter" idx="3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chemeClr val="lt1"/>
                </a:solidFill>
              </a:rPr>
              <a:t>James Livingston 5 | Mainline Sanitary Sewer Lining | June 5</a:t>
            </a:r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AE84C5-F394-2D8A-7844-824B14259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What are the Benefits?</a:t>
            </a:r>
          </a:p>
        </p:txBody>
      </p:sp>
    </p:spTree>
    <p:extLst>
      <p:ext uri="{BB962C8B-B14F-4D97-AF65-F5344CB8AC3E}">
        <p14:creationId xmlns:p14="http://schemas.microsoft.com/office/powerpoint/2010/main" val="3487729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72"/>
          <p:cNvSpPr txBox="1">
            <a:spLocks noGrp="1"/>
          </p:cNvSpPr>
          <p:nvPr>
            <p:ph type="title"/>
          </p:nvPr>
        </p:nvSpPr>
        <p:spPr>
          <a:xfrm>
            <a:off x="348996" y="2524327"/>
            <a:ext cx="11494008" cy="1809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0"/>
              </a:spcBef>
              <a:buSzPts val="4400"/>
            </a:pPr>
            <a:r>
              <a:rPr lang="en-US" sz="5400">
                <a:latin typeface="Arial"/>
                <a:cs typeface="Arial"/>
              </a:rPr>
              <a:t>The Mainline Lining Process in Your Neighborhood</a:t>
            </a:r>
            <a:endParaRPr sz="5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FEC6C8-6B08-CF81-2C3E-FADD348AB8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E760-2163-2D93-1F8B-2C4728BC7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1" y="1295400"/>
            <a:ext cx="5747003" cy="4959096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The crew will survey the area, locating all manholes and identifying those that need to be raised</a:t>
            </a:r>
            <a:endParaRPr lang="en-US" sz="2200"/>
          </a:p>
          <a:p>
            <a:pPr marL="318135" indent="-318135"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Starting from a manhole, the crew will insert a </a:t>
            </a:r>
            <a:r>
              <a:rPr lang="en-US" sz="2200" err="1">
                <a:latin typeface="Arial"/>
                <a:cs typeface="Arial"/>
              </a:rPr>
              <a:t>jetter</a:t>
            </a:r>
            <a:r>
              <a:rPr lang="en-US" sz="2200">
                <a:latin typeface="Arial"/>
                <a:cs typeface="Arial"/>
              </a:rPr>
              <a:t> into the pipe to clean out roots and debris</a:t>
            </a:r>
          </a:p>
          <a:p>
            <a:pPr marL="318135" indent="-318135"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Next, a camera will record the condition of the pipe</a:t>
            </a:r>
          </a:p>
          <a:p>
            <a:pPr marL="318135" indent="-318135">
              <a:buFont typeface="Wingdings"/>
              <a:buChar char="§"/>
            </a:pPr>
            <a:r>
              <a:rPr lang="en-US" sz="2200">
                <a:latin typeface="Arial"/>
                <a:cs typeface="Arial"/>
              </a:rPr>
              <a:t>Any defects or cracks will be identified at this stage. Residents will be notified if there is a point repair needed in the sewer on city easements behind their property</a:t>
            </a:r>
            <a:r>
              <a:rPr lang="en-US">
                <a:latin typeface="Arial"/>
                <a:cs typeface="Arial"/>
              </a:rPr>
              <a:t>.</a:t>
            </a:r>
            <a:endParaRPr lang="en-US" sz="2400">
              <a:latin typeface="Arial"/>
              <a:cs typeface="Arial"/>
            </a:endParaRPr>
          </a:p>
          <a:p>
            <a:pPr marL="318135" indent="-318135"/>
            <a:endParaRPr lang="en-US" sz="2400"/>
          </a:p>
          <a:p>
            <a:pPr marL="318135" indent="-318135"/>
            <a:endParaRPr lang="en-US" sz="2400"/>
          </a:p>
          <a:p>
            <a:pPr marL="318135" indent="-318135"/>
            <a:endParaRPr lang="en-US" sz="2400"/>
          </a:p>
          <a:p>
            <a:pPr marL="318135" indent="-318135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4B8FBC-5038-2A16-0B28-0103A3B52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Arial"/>
              </a:rPr>
              <a:t>Phase 1-Cleaning &amp; Televising</a:t>
            </a:r>
            <a:endParaRPr lang="en-US"/>
          </a:p>
        </p:txBody>
      </p:sp>
      <p:pic>
        <p:nvPicPr>
          <p:cNvPr id="715" name="Google Shape;715;p73" descr="Hydro Jetting Sewer Cleaning Pittsburgh | All-Pro — All-Pro Pittsburgh  Backflow"/>
          <p:cNvPicPr preferRelativeResize="0"/>
          <p:nvPr/>
        </p:nvPicPr>
        <p:blipFill rotWithShape="1">
          <a:blip r:embed="rId3">
            <a:alphaModFix/>
          </a:blip>
          <a:srcRect t="62633"/>
          <a:stretch/>
        </p:blipFill>
        <p:spPr>
          <a:xfrm>
            <a:off x="6266690" y="4367482"/>
            <a:ext cx="5925310" cy="2490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17337" y="1512239"/>
            <a:ext cx="3274664" cy="258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6690" y="1710557"/>
            <a:ext cx="2650646" cy="22782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B5129F7-A267-7751-9C6F-421B23BAD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28799" y="6492240"/>
            <a:ext cx="9546336" cy="1682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E0D3F-CBC6-C71B-D787-101F01A1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1" y="1295400"/>
            <a:ext cx="5998899" cy="4959096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Crews will excavate the area to </a:t>
            </a:r>
            <a:r>
              <a:rPr lang="en-US" sz="2400">
                <a:latin typeface="Arial"/>
                <a:cs typeface="Arial"/>
              </a:rPr>
              <a:t>expose the pipe</a:t>
            </a:r>
            <a:r>
              <a:rPr lang="en-US">
                <a:latin typeface="Arial"/>
                <a:cs typeface="Arial"/>
              </a:rPr>
              <a:t> to repair it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They may need to remove trees</a:t>
            </a:r>
            <a:r>
              <a:rPr lang="en-US" sz="2400">
                <a:latin typeface="Arial"/>
                <a:cs typeface="Arial"/>
              </a:rPr>
              <a:t>, fences, shed, playground equipment, etc</a:t>
            </a:r>
            <a:r>
              <a:rPr lang="en-US">
                <a:latin typeface="Arial"/>
                <a:cs typeface="Arial"/>
              </a:rPr>
              <a:t>.</a:t>
            </a:r>
            <a:r>
              <a:rPr lang="en-US" sz="2400">
                <a:latin typeface="Arial"/>
                <a:cs typeface="Arial"/>
              </a:rPr>
              <a:t> for this work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Residents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will be notified and a meeting will be scheduled </a:t>
            </a:r>
            <a:r>
              <a:rPr lang="en-US" sz="2400">
                <a:latin typeface="Arial"/>
                <a:cs typeface="Arial"/>
              </a:rPr>
              <a:t>to discuss </a:t>
            </a:r>
            <a:r>
              <a:rPr lang="en-US">
                <a:latin typeface="Arial"/>
                <a:cs typeface="Arial"/>
              </a:rPr>
              <a:t>these details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03C0F-1639-2817-9BA5-4275A6B97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1-Point Repairs</a:t>
            </a:r>
          </a:p>
        </p:txBody>
      </p:sp>
      <p:pic>
        <p:nvPicPr>
          <p:cNvPr id="725" name="Google Shape;72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9673" y="356759"/>
            <a:ext cx="5483213" cy="338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74"/>
          <p:cNvPicPr preferRelativeResize="0"/>
          <p:nvPr/>
        </p:nvPicPr>
        <p:blipFill rotWithShape="1">
          <a:blip r:embed="rId4">
            <a:alphaModFix/>
          </a:blip>
          <a:srcRect t="21833" b="17076"/>
          <a:stretch/>
        </p:blipFill>
        <p:spPr>
          <a:xfrm>
            <a:off x="6581222" y="3852092"/>
            <a:ext cx="5774064" cy="26401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9113AE-0907-9E83-1BD4-DBEBDB4B2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5"/>
          <p:cNvSpPr txBox="1">
            <a:spLocks noGrp="1"/>
          </p:cNvSpPr>
          <p:nvPr>
            <p:ph type="title"/>
          </p:nvPr>
        </p:nvSpPr>
        <p:spPr>
          <a:xfrm>
            <a:off x="347472" y="705535"/>
            <a:ext cx="11494008" cy="47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dirty="0">
                <a:latin typeface="Arial"/>
                <a:cs typeface="Arial"/>
                <a:sym typeface="Arial"/>
              </a:rPr>
              <a:t>Possibly Within Easement</a:t>
            </a:r>
            <a:endParaRPr dirty="0"/>
          </a:p>
        </p:txBody>
      </p:sp>
      <p:sp>
        <p:nvSpPr>
          <p:cNvPr id="735" name="Google Shape;735;p75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A392D5-C9E4-8A0C-20FF-DFF848504ABA}"/>
              </a:ext>
            </a:extLst>
          </p:cNvPr>
          <p:cNvGrpSpPr/>
          <p:nvPr/>
        </p:nvGrpSpPr>
        <p:grpSpPr>
          <a:xfrm>
            <a:off x="7021286" y="-6050"/>
            <a:ext cx="5170716" cy="6894285"/>
            <a:chOff x="8381999" y="385839"/>
            <a:chExt cx="3810001" cy="5080000"/>
          </a:xfrm>
        </p:grpSpPr>
        <p:pic>
          <p:nvPicPr>
            <p:cNvPr id="3" name="Picture 2" descr="A backyard with a shed and a wooden fence&#10;&#10;AI-generated content may be incorrect.">
              <a:extLst>
                <a:ext uri="{FF2B5EF4-FFF2-40B4-BE49-F238E27FC236}">
                  <a16:creationId xmlns:a16="http://schemas.microsoft.com/office/drawing/2014/main" id="{9E83BE54-81C2-62FD-5312-CA0AD2E20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9" y="2925839"/>
              <a:ext cx="3810000" cy="2540000"/>
            </a:xfrm>
            <a:prstGeom prst="rect">
              <a:avLst/>
            </a:prstGeom>
          </p:spPr>
        </p:pic>
        <p:pic>
          <p:nvPicPr>
            <p:cNvPr id="5" name="Picture 4" descr="A swing set in a backyard&#10;&#10;AI-generated content may be incorrect.">
              <a:extLst>
                <a:ext uri="{FF2B5EF4-FFF2-40B4-BE49-F238E27FC236}">
                  <a16:creationId xmlns:a16="http://schemas.microsoft.com/office/drawing/2014/main" id="{D00C9B3E-DCCF-09DF-AC26-203415E10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85839"/>
              <a:ext cx="3810000" cy="2540000"/>
            </a:xfrm>
            <a:prstGeom prst="rect">
              <a:avLst/>
            </a:prstGeom>
          </p:spPr>
        </p:pic>
      </p:grp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B5809D-C243-22AE-1692-1AF7CBE1D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1" y="1295400"/>
            <a:ext cx="4529329" cy="4959096"/>
          </a:xfrm>
        </p:spPr>
        <p:txBody>
          <a:bodyPr/>
          <a:lstStyle/>
          <a:p>
            <a:r>
              <a:rPr lang="en-US" sz="2400"/>
              <a:t>Fences</a:t>
            </a:r>
          </a:p>
          <a:p>
            <a:r>
              <a:rPr lang="en-US" sz="2400"/>
              <a:t>Trees</a:t>
            </a:r>
          </a:p>
          <a:p>
            <a:r>
              <a:rPr lang="en-US" sz="2400"/>
              <a:t>Sheds</a:t>
            </a:r>
          </a:p>
          <a:p>
            <a:r>
              <a:rPr lang="en-US" sz="2400"/>
              <a:t>Swing sets and playgrounds</a:t>
            </a:r>
          </a:p>
          <a:p>
            <a:r>
              <a:rPr lang="en-US" sz="2400"/>
              <a:t>Sandboxes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89CC9-D525-9B5F-ED59-5F1A8C52D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2-CIPP Pipe Lining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2E50B-3462-377A-03EE-1918E009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Cured-in-place pipelining is a trenchless technology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It occurs from manhole to manhole, in segments of about 1000 ft.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Equipment will be in backyards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This process takes between 8 and 24 hours to complete.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Residents will be notified before lining starts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E4B64E-4285-F1DC-4E61-EB58C908DBC5}"/>
              </a:ext>
            </a:extLst>
          </p:cNvPr>
          <p:cNvGrpSpPr/>
          <p:nvPr/>
        </p:nvGrpSpPr>
        <p:grpSpPr>
          <a:xfrm>
            <a:off x="6139179" y="2993571"/>
            <a:ext cx="6058744" cy="3864430"/>
            <a:chOff x="6607627" y="2803725"/>
            <a:chExt cx="5410200" cy="3450771"/>
          </a:xfrm>
        </p:grpSpPr>
        <p:pic>
          <p:nvPicPr>
            <p:cNvPr id="745" name="Google Shape;745;p76" descr="Rhino Linings Premium CIPP (Cured In-place Pipe) Solutions"/>
            <p:cNvPicPr preferRelativeResize="0"/>
            <p:nvPr/>
          </p:nvPicPr>
          <p:blipFill rotWithShape="1">
            <a:blip r:embed="rId3">
              <a:alphaModFix/>
            </a:blip>
            <a:srcRect l="938" t="17011" r="2525" b="1147"/>
            <a:stretch>
              <a:fillRect/>
            </a:stretch>
          </p:blipFill>
          <p:spPr>
            <a:xfrm>
              <a:off x="6607627" y="2803725"/>
              <a:ext cx="5410200" cy="3450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5A6D8B-5A62-93B9-B222-256A90DEDA7E}"/>
                </a:ext>
              </a:extLst>
            </p:cNvPr>
            <p:cNvSpPr txBox="1"/>
            <p:nvPr/>
          </p:nvSpPr>
          <p:spPr>
            <a:xfrm>
              <a:off x="7064828" y="3058886"/>
              <a:ext cx="179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D0F42D-A1BF-66A0-C5B5-5D6CA6E85E01}"/>
                </a:ext>
              </a:extLst>
            </p:cNvPr>
            <p:cNvSpPr txBox="1"/>
            <p:nvPr/>
          </p:nvSpPr>
          <p:spPr>
            <a:xfrm>
              <a:off x="9790609" y="3058886"/>
              <a:ext cx="1796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AFTER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E258FCE-F894-93FE-CD61-A860E6A98E63}"/>
                </a:ext>
              </a:extLst>
            </p:cNvPr>
            <p:cNvCxnSpPr>
              <a:cxnSpLocks/>
            </p:cNvCxnSpPr>
            <p:nvPr/>
          </p:nvCxnSpPr>
          <p:spPr>
            <a:xfrm>
              <a:off x="9359534" y="2803725"/>
              <a:ext cx="0" cy="3450771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9A26DF-1305-F11E-089F-941BD674662A}"/>
              </a:ext>
            </a:extLst>
          </p:cNvPr>
          <p:cNvSpPr txBox="1">
            <a:spLocks/>
          </p:cNvSpPr>
          <p:nvPr/>
        </p:nvSpPr>
        <p:spPr>
          <a:xfrm>
            <a:off x="6617643" y="1295400"/>
            <a:ext cx="5577840" cy="49590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AEF5602-06DC-4E80-2C73-F9C73373954E}"/>
              </a:ext>
            </a:extLst>
          </p:cNvPr>
          <p:cNvSpPr txBox="1">
            <a:spLocks/>
          </p:cNvSpPr>
          <p:nvPr/>
        </p:nvSpPr>
        <p:spPr>
          <a:xfrm>
            <a:off x="6857129" y="1295400"/>
            <a:ext cx="5577840" cy="49590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18448" indent="-318448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3391" indent="-323209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61951" indent="222245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4196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80000"/>
              <a:buFont typeface="Courier New" panose="02070309020205020404" pitchFamily="49" charset="0"/>
              <a:buChar char="o"/>
              <a:tabLst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14377" indent="230182" algn="l" defTabSz="91437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Wingdings" pitchFamily="2" charset="2"/>
              <a:buChar char="§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447340E-F6A3-EDAA-61E7-B65773D329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63450" y="603504"/>
            <a:ext cx="5376126" cy="205261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Arial"/>
                <a:cs typeface="Arial"/>
              </a:rPr>
              <a:t>How Residents can Prepare</a:t>
            </a:r>
            <a:endParaRPr lang="en-US" b="1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>
                <a:latin typeface="Arial"/>
                <a:cs typeface="Arial"/>
              </a:rPr>
              <a:t>Pour water in drains and traps to help prevent odors from lining getting into your house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>
                <a:latin typeface="Arial"/>
                <a:cs typeface="Arial"/>
              </a:rPr>
              <a:t>Don't flush, shower or wash clothes during lining process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800">
                <a:latin typeface="Arial"/>
                <a:cs typeface="Arial"/>
              </a:rPr>
              <a:t>It's ok to use your sink for cooking</a:t>
            </a:r>
          </a:p>
          <a:p>
            <a:endParaRPr lang="en-US" sz="1800"/>
          </a:p>
          <a:p>
            <a:endParaRPr lang="en-US"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98191-8B70-946C-64F6-9FDAC51E2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2DCA24-43BC-11E6-B499-7ACC99301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CIPP Pipe Lining: What to Expect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97A5E7-2DD0-24BF-D366-5EA341DDF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7" b="21478"/>
          <a:stretch>
            <a:fillRect/>
          </a:stretch>
        </p:blipFill>
        <p:spPr>
          <a:xfrm>
            <a:off x="0" y="1775178"/>
            <a:ext cx="12191999" cy="50828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168A2-E442-A977-2A2A-64FCEB0BC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5655" y="1177975"/>
            <a:ext cx="2635024" cy="263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4248" y="1186339"/>
            <a:ext cx="2668615" cy="26686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F31FD-600B-8CBC-3B85-B6D81EE60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Some manholes will need to be restored and raised to the proper height </a:t>
            </a:r>
          </a:p>
          <a:p>
            <a:r>
              <a:rPr lang="en-US"/>
              <a:t>These adjustments will require excavation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It may coincide with lining 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Disturbances or disruptions will be communicated and kept to a minimum </a:t>
            </a:r>
          </a:p>
          <a:p>
            <a:pPr marL="553085" lvl="1" indent="-322580"/>
            <a:r>
              <a:rPr lang="en-US">
                <a:latin typeface="Arial"/>
                <a:cs typeface="Arial"/>
              </a:rPr>
              <a:t>Every manhole will need to be accessed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41CC65-841E-8F74-6F3B-C8B24066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3-Manhole Rehabilitation</a:t>
            </a:r>
          </a:p>
        </p:txBody>
      </p:sp>
      <p:pic>
        <p:nvPicPr>
          <p:cNvPr id="762" name="Google Shape;762;p78" descr="Aging Infrastructure &amp; Manhole Rehab in ..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3046" y="4391025"/>
            <a:ext cx="6065121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5B0BB9-2858-5E57-212A-652F9F6C0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33;p50">
            <a:extLst>
              <a:ext uri="{FF2B5EF4-FFF2-40B4-BE49-F238E27FC236}">
                <a16:creationId xmlns:a16="http://schemas.microsoft.com/office/drawing/2014/main" id="{A936307B-BB4C-7C3E-60AA-2128108148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8701" y="2051639"/>
            <a:ext cx="5974598" cy="1993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34;p50">
            <a:extLst>
              <a:ext uri="{FF2B5EF4-FFF2-40B4-BE49-F238E27FC236}">
                <a16:creationId xmlns:a16="http://schemas.microsoft.com/office/drawing/2014/main" id="{EE75EBE8-C03B-691F-F046-6B34EBA8A47C}"/>
              </a:ext>
            </a:extLst>
          </p:cNvPr>
          <p:cNvSpPr txBox="1"/>
          <p:nvPr/>
        </p:nvSpPr>
        <p:spPr>
          <a:xfrm>
            <a:off x="698891" y="4832947"/>
            <a:ext cx="107942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none" strike="noStrike" cap="none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New name, new logo, same commitment to clean water</a:t>
            </a:r>
            <a:endParaRPr sz="2800" b="1" u="none" strike="noStrike" cap="none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435;p50">
            <a:extLst>
              <a:ext uri="{FF2B5EF4-FFF2-40B4-BE49-F238E27FC236}">
                <a16:creationId xmlns:a16="http://schemas.microsoft.com/office/drawing/2014/main" id="{63E9FA0F-7D25-B87F-19EB-025AFB356A03}"/>
              </a:ext>
            </a:extLst>
          </p:cNvPr>
          <p:cNvSpPr txBox="1"/>
          <p:nvPr/>
        </p:nvSpPr>
        <p:spPr>
          <a:xfrm>
            <a:off x="597947" y="890283"/>
            <a:ext cx="1099610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none" strike="noStrike" cap="none">
                <a:solidFill>
                  <a:srgbClr val="00529A"/>
                </a:solidFill>
                <a:latin typeface="Arial" panose="020B0604020202020204" pitchFamily="34" charset="0"/>
                <a:ea typeface="Montserrat Medium"/>
                <a:cs typeface="Arial" panose="020B0604020202020204" pitchFamily="34" charset="0"/>
                <a:sym typeface="Montserrat Medium"/>
              </a:rPr>
              <a:t>First things first! We changed our name</a:t>
            </a:r>
            <a:endParaRPr sz="4000" b="1" u="none" strike="noStrike" cap="none">
              <a:solidFill>
                <a:srgbClr val="00529A"/>
              </a:solidFill>
              <a:latin typeface="Arial" panose="020B0604020202020204" pitchFamily="34" charset="0"/>
              <a:ea typeface="Montserrat Medium"/>
              <a:cs typeface="Arial" panose="020B0604020202020204" pitchFamily="34" charset="0"/>
              <a:sym typeface="Montserrat Medium"/>
            </a:endParaRPr>
          </a:p>
        </p:txBody>
      </p:sp>
      <p:pic>
        <p:nvPicPr>
          <p:cNvPr id="6" name="Google Shape;432;p50">
            <a:extLst>
              <a:ext uri="{FF2B5EF4-FFF2-40B4-BE49-F238E27FC236}">
                <a16:creationId xmlns:a16="http://schemas.microsoft.com/office/drawing/2014/main" id="{E60AE6B2-9EAF-4A3C-3D4A-4B8605DABE24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766" y="2119377"/>
            <a:ext cx="3590468" cy="199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1D2E43-8BA8-8EFE-F3BA-76B1D477E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28394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1EE92-203B-D92B-3044-BD8D31D30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Phase 1: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  <a:latin typeface="Arial"/>
                <a:cs typeface="Arial"/>
              </a:rPr>
              <a:t>Cleaning and televising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Little to no restoration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Care will be taken to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preserve trees, grass and grade to the extent possible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  <a:latin typeface="Arial"/>
                <a:cs typeface="Arial"/>
              </a:rPr>
              <a:t>Point Repairs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Mounds of dirt on top of filled excavation site will settle; there may be ponding around them at first  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Multiple rounds of seeding may be necessary</a:t>
            </a:r>
          </a:p>
          <a:p>
            <a:pPr marL="318135" indent="-318135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Affected fences and sheds will be put back</a:t>
            </a:r>
          </a:p>
          <a:p>
            <a:pPr marL="318135" indent="-318135"/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Affected trees will be replanted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3A41D-302F-9903-F2F4-8AD8022C6B7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Phase 2: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  <a:latin typeface="Arial"/>
                <a:cs typeface="Arial"/>
              </a:rPr>
              <a:t>CIPP Sewer Lining 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Will vary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Care will be taken to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preserve trees, grass and grade to the extent possible</a:t>
            </a:r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Phase 3: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4"/>
                </a:solidFill>
                <a:latin typeface="Arial"/>
                <a:cs typeface="Arial"/>
              </a:rPr>
              <a:t>Manhole Rehabilitation 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Minor grading</a:t>
            </a:r>
          </a:p>
          <a:p>
            <a:pPr marL="318135" indent="-318135"/>
            <a:r>
              <a:rPr lang="en-US" sz="2000" dirty="0">
                <a:latin typeface="Arial"/>
                <a:cs typeface="Arial"/>
              </a:rPr>
              <a:t>Seed and straw</a:t>
            </a:r>
          </a:p>
          <a:p>
            <a:pPr marL="318135" indent="-318135"/>
            <a:endParaRPr lang="en-US"/>
          </a:p>
          <a:p>
            <a:pPr marL="318135" indent="-318135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66A58-FD53-869C-1D53-6BA4BE905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Restoration Work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6BE88-38C9-090B-AB18-9CDDB8A27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0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  <p:sp>
        <p:nvSpPr>
          <p:cNvPr id="787" name="Google Shape;787;p80"/>
          <p:cNvSpPr txBox="1"/>
          <p:nvPr/>
        </p:nvSpPr>
        <p:spPr>
          <a:xfrm>
            <a:off x="348996" y="2523840"/>
            <a:ext cx="11494008" cy="118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 sz="5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Pause for Questions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80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  <p:sp>
        <p:nvSpPr>
          <p:cNvPr id="787" name="Google Shape;787;p80"/>
          <p:cNvSpPr txBox="1"/>
          <p:nvPr/>
        </p:nvSpPr>
        <p:spPr>
          <a:xfrm>
            <a:off x="348996" y="2523840"/>
            <a:ext cx="11494008" cy="118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 sz="5400" b="1" u="none" strike="noStrike" cap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What’s Next? Outreach</a:t>
            </a:r>
            <a:endParaRPr sz="1400" b="1" u="none" strike="noStrike" cap="none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033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254B2-CB41-0422-B343-1D1CAFFF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0AAB044-84E7-9FB2-F4FC-01747BD0F826}"/>
              </a:ext>
            </a:extLst>
          </p:cNvPr>
          <p:cNvSpPr/>
          <p:nvPr/>
        </p:nvSpPr>
        <p:spPr>
          <a:xfrm>
            <a:off x="5007484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7CD142-25EC-E45E-44EF-FA97D5E5647B}"/>
              </a:ext>
            </a:extLst>
          </p:cNvPr>
          <p:cNvSpPr/>
          <p:nvPr/>
        </p:nvSpPr>
        <p:spPr>
          <a:xfrm>
            <a:off x="7335905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5267DB-A8E4-8CF1-B47F-6884714AA9FB}"/>
              </a:ext>
            </a:extLst>
          </p:cNvPr>
          <p:cNvSpPr/>
          <p:nvPr/>
        </p:nvSpPr>
        <p:spPr>
          <a:xfrm>
            <a:off x="9674061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6060BD-4376-8070-82A4-9C9CBF201985}"/>
              </a:ext>
            </a:extLst>
          </p:cNvPr>
          <p:cNvSpPr/>
          <p:nvPr/>
        </p:nvSpPr>
        <p:spPr>
          <a:xfrm>
            <a:off x="2650783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72915B-8C90-055B-F55E-F0EA36830D55}"/>
              </a:ext>
            </a:extLst>
          </p:cNvPr>
          <p:cNvSpPr/>
          <p:nvPr/>
        </p:nvSpPr>
        <p:spPr>
          <a:xfrm>
            <a:off x="331789" y="1595655"/>
            <a:ext cx="2156410" cy="39501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B41BFB-8681-60FF-8FEA-E8026617B8FD}"/>
              </a:ext>
            </a:extLst>
          </p:cNvPr>
          <p:cNvSpPr/>
          <p:nvPr/>
        </p:nvSpPr>
        <p:spPr>
          <a:xfrm>
            <a:off x="331788" y="1751904"/>
            <a:ext cx="11485892" cy="852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CB85C2-5CDB-7472-B3F8-9592DE235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Schedule &amp; Outreach-Design Phase  </a:t>
            </a:r>
          </a:p>
        </p:txBody>
      </p:sp>
      <p:sp>
        <p:nvSpPr>
          <p:cNvPr id="8" name="Google Shape;779;p91">
            <a:extLst>
              <a:ext uri="{FF2B5EF4-FFF2-40B4-BE49-F238E27FC236}">
                <a16:creationId xmlns:a16="http://schemas.microsoft.com/office/drawing/2014/main" id="{7C9C33A7-FDAE-F19A-9DE3-6192CC4FFDB6}"/>
              </a:ext>
            </a:extLst>
          </p:cNvPr>
          <p:cNvSpPr txBox="1"/>
          <p:nvPr/>
        </p:nvSpPr>
        <p:spPr>
          <a:xfrm>
            <a:off x="559659" y="1147053"/>
            <a:ext cx="783094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Current Phase</a:t>
            </a:r>
            <a:endParaRPr sz="20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48175F-216E-1D74-7EAB-FEFE6035DFB0}"/>
              </a:ext>
            </a:extLst>
          </p:cNvPr>
          <p:cNvSpPr txBox="1"/>
          <p:nvPr/>
        </p:nvSpPr>
        <p:spPr>
          <a:xfrm>
            <a:off x="331788" y="1599736"/>
            <a:ext cx="2158750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MANHOLE RECON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0FF4A2-8D53-6D70-0B13-DF2874D542D4}"/>
              </a:ext>
            </a:extLst>
          </p:cNvPr>
          <p:cNvSpPr txBox="1"/>
          <p:nvPr/>
        </p:nvSpPr>
        <p:spPr>
          <a:xfrm>
            <a:off x="2663574" y="1599736"/>
            <a:ext cx="2158750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1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Cleaning &amp; Televising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52D3C3-83DB-121F-DB27-B3448A876340}"/>
              </a:ext>
            </a:extLst>
          </p:cNvPr>
          <p:cNvSpPr txBox="1"/>
          <p:nvPr/>
        </p:nvSpPr>
        <p:spPr>
          <a:xfrm>
            <a:off x="4995360" y="1599736"/>
            <a:ext cx="2158750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2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CIPP Lining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39276A-F46A-82B8-3799-1BC7B28560EC}"/>
              </a:ext>
            </a:extLst>
          </p:cNvPr>
          <p:cNvSpPr txBox="1"/>
          <p:nvPr/>
        </p:nvSpPr>
        <p:spPr>
          <a:xfrm>
            <a:off x="7327146" y="1599736"/>
            <a:ext cx="2158750" cy="523220"/>
          </a:xfrm>
          <a:prstGeom prst="rect">
            <a:avLst/>
          </a:prstGeom>
          <a:solidFill>
            <a:srgbClr val="00968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3 </a:t>
            </a:r>
          </a:p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Manhole Rehabilitation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E98D31-7942-01BB-0136-2BCF0BE1EBFC}"/>
              </a:ext>
            </a:extLst>
          </p:cNvPr>
          <p:cNvSpPr txBox="1"/>
          <p:nvPr/>
        </p:nvSpPr>
        <p:spPr>
          <a:xfrm>
            <a:off x="9658930" y="1599736"/>
            <a:ext cx="2158750" cy="523220"/>
          </a:xfrm>
          <a:prstGeom prst="rect">
            <a:avLst/>
          </a:prstGeom>
          <a:solidFill>
            <a:srgbClr val="5FD0D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A6843-7E8C-3533-0BD7-8425504D90A0}"/>
              </a:ext>
            </a:extLst>
          </p:cNvPr>
          <p:cNvSpPr txBox="1"/>
          <p:nvPr/>
        </p:nvSpPr>
        <p:spPr>
          <a:xfrm>
            <a:off x="338715" y="2213334"/>
            <a:ext cx="201412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Manholes will be located and those needing rehabilitated will be identified.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F5FEC9-A11C-B47D-50C2-62993A1AA7FA}"/>
              </a:ext>
            </a:extLst>
          </p:cNvPr>
          <p:cNvSpPr txBox="1"/>
          <p:nvPr/>
        </p:nvSpPr>
        <p:spPr>
          <a:xfrm>
            <a:off x="2680526" y="2213334"/>
            <a:ext cx="2165684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Sewer main lines will be cleaned and televised to identify cracks or defects. Point repairs identified.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7C03B2-7506-AD92-F451-5A3459E06132}"/>
              </a:ext>
            </a:extLst>
          </p:cNvPr>
          <p:cNvSpPr txBox="1"/>
          <p:nvPr/>
        </p:nvSpPr>
        <p:spPr>
          <a:xfrm>
            <a:off x="4988426" y="2213334"/>
            <a:ext cx="2165684" cy="10926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Sewer main lines will be lined with resin that will be cured in place. Work takes place manhole to manhole in segments.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D83026-FB36-768D-20D0-769D5C95C3B9}"/>
              </a:ext>
            </a:extLst>
          </p:cNvPr>
          <p:cNvSpPr txBox="1"/>
          <p:nvPr/>
        </p:nvSpPr>
        <p:spPr>
          <a:xfrm>
            <a:off x="9651996" y="2213334"/>
            <a:ext cx="2165684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Areas will be restored with grading, seed and straw.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3B4424-21DA-9BCD-2E09-E0612FD96363}"/>
              </a:ext>
            </a:extLst>
          </p:cNvPr>
          <p:cNvSpPr txBox="1"/>
          <p:nvPr/>
        </p:nvSpPr>
        <p:spPr>
          <a:xfrm>
            <a:off x="7320210" y="2213334"/>
            <a:ext cx="220276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Manholes will be raised and lined with cementitious mortar.</a:t>
            </a:r>
            <a:endParaRPr lang="en-US" sz="13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1CC652-89C2-3884-4D38-D7551BBD6A9E}"/>
              </a:ext>
            </a:extLst>
          </p:cNvPr>
          <p:cNvSpPr txBox="1"/>
          <p:nvPr/>
        </p:nvSpPr>
        <p:spPr>
          <a:xfrm>
            <a:off x="633648" y="4131075"/>
            <a:ext cx="1341306" cy="1292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Meeting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Letter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Surveyor Onsite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D025FBF-5C5A-C17B-9E26-671896CA0BD6}"/>
              </a:ext>
            </a:extLst>
          </p:cNvPr>
          <p:cNvSpPr txBox="1"/>
          <p:nvPr/>
        </p:nvSpPr>
        <p:spPr>
          <a:xfrm>
            <a:off x="2962583" y="4131075"/>
            <a:ext cx="1621839" cy="9068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visit with team if point repair is identified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9020C3E-5A7F-2E66-BA43-1DCFB9CB3F2B}"/>
              </a:ext>
            </a:extLst>
          </p:cNvPr>
          <p:cNvSpPr txBox="1"/>
          <p:nvPr/>
        </p:nvSpPr>
        <p:spPr>
          <a:xfrm>
            <a:off x="5305089" y="4131075"/>
            <a:ext cx="1901473" cy="15886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  <a:p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Crew members and outreach available for concerns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731BD2-8565-3331-164F-8125A7A6395A}"/>
              </a:ext>
            </a:extLst>
          </p:cNvPr>
          <p:cNvSpPr txBox="1"/>
          <p:nvPr/>
        </p:nvSpPr>
        <p:spPr>
          <a:xfrm>
            <a:off x="7636271" y="4131075"/>
            <a:ext cx="2036106" cy="167627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E4DC8C4-E206-D616-6044-625DFD5FF1BA}"/>
              </a:ext>
            </a:extLst>
          </p:cNvPr>
          <p:cNvSpPr txBox="1"/>
          <p:nvPr/>
        </p:nvSpPr>
        <p:spPr>
          <a:xfrm>
            <a:off x="9940300" y="4131075"/>
            <a:ext cx="1919911" cy="14759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straw and grading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endParaRPr lang="en-US" sz="1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regarding replacing trees</a:t>
            </a:r>
          </a:p>
        </p:txBody>
      </p:sp>
      <p:pic>
        <p:nvPicPr>
          <p:cNvPr id="49" name="Picture 48" descr="A black rectang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344F97F5-9BE5-0BFA-902E-E91151735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69" y="4418200"/>
            <a:ext cx="202505" cy="217427"/>
          </a:xfrm>
          <a:prstGeom prst="rect">
            <a:avLst/>
          </a:prstGeom>
        </p:spPr>
      </p:pic>
      <p:pic>
        <p:nvPicPr>
          <p:cNvPr id="53" name="Picture 52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7BB627-C5AA-8EE3-A000-4118A6CF3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82" y="5073555"/>
            <a:ext cx="167162" cy="217427"/>
          </a:xfrm>
          <a:prstGeom prst="rect">
            <a:avLst/>
          </a:prstGeom>
        </p:spPr>
      </p:pic>
      <p:pic>
        <p:nvPicPr>
          <p:cNvPr id="57" name="Picture 56" descr="A picture containing shape&#10;&#10;Description automatically generated">
            <a:extLst>
              <a:ext uri="{FF2B5EF4-FFF2-40B4-BE49-F238E27FC236}">
                <a16:creationId xmlns:a16="http://schemas.microsoft.com/office/drawing/2014/main" id="{2B74B3CE-2D65-BAF7-F343-279E830AB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991" y="4477339"/>
            <a:ext cx="196752" cy="227133"/>
          </a:xfrm>
          <a:prstGeom prst="rect">
            <a:avLst/>
          </a:prstGeom>
        </p:spPr>
      </p:pic>
      <p:pic>
        <p:nvPicPr>
          <p:cNvPr id="59" name="Picture 58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6050E8DA-1CE9-1EA4-880B-6A9CC6A847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0" y="4708580"/>
            <a:ext cx="137636" cy="272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0DBB96-B673-4344-BD70-E5DACAAAF5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555" y="907878"/>
            <a:ext cx="393700" cy="59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B87520-AC91-3A16-78DE-9CFD41E793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54" y="1177974"/>
            <a:ext cx="203855" cy="3090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D852F7-77F7-DBD5-E394-EE605D914D4B}"/>
              </a:ext>
            </a:extLst>
          </p:cNvPr>
          <p:cNvSpPr txBox="1"/>
          <p:nvPr/>
        </p:nvSpPr>
        <p:spPr>
          <a:xfrm>
            <a:off x="331788" y="3407386"/>
            <a:ext cx="11348256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BLUEPRINT OUTREACH &amp; CONSTRUCTION TEAMS KEEPING YOU INFORMED</a:t>
            </a:r>
          </a:p>
        </p:txBody>
      </p:sp>
      <p:pic>
        <p:nvPicPr>
          <p:cNvPr id="35" name="Picture 34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2F47F901-9038-4C78-0BD6-ABFA08138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18" y="4077730"/>
            <a:ext cx="137636" cy="272124"/>
          </a:xfrm>
          <a:prstGeom prst="rect">
            <a:avLst/>
          </a:prstGeom>
        </p:spPr>
      </p:pic>
      <p:sp>
        <p:nvSpPr>
          <p:cNvPr id="41" name="Triangle 40">
            <a:extLst>
              <a:ext uri="{FF2B5EF4-FFF2-40B4-BE49-F238E27FC236}">
                <a16:creationId xmlns:a16="http://schemas.microsoft.com/office/drawing/2014/main" id="{34640266-7FD1-4BB0-22E6-53F5D1FC1EB2}"/>
              </a:ext>
            </a:extLst>
          </p:cNvPr>
          <p:cNvSpPr/>
          <p:nvPr/>
        </p:nvSpPr>
        <p:spPr>
          <a:xfrm rot="5400000">
            <a:off x="11601628" y="3357578"/>
            <a:ext cx="472575" cy="40739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7272211D-D813-9C11-A9D1-9B911E5550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6" y="4107022"/>
            <a:ext cx="229209" cy="213541"/>
          </a:xfrm>
          <a:prstGeom prst="rect">
            <a:avLst/>
          </a:prstGeom>
        </p:spPr>
      </p:pic>
      <p:pic>
        <p:nvPicPr>
          <p:cNvPr id="6" name="Picture 5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ED2C538F-FD32-C459-5804-DBDF414DF2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98" y="4077730"/>
            <a:ext cx="137636" cy="272124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39A7B1C4-2C3B-0855-324D-3968854D6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62" y="4482192"/>
            <a:ext cx="167162" cy="217427"/>
          </a:xfrm>
          <a:prstGeom prst="rect">
            <a:avLst/>
          </a:prstGeom>
        </p:spPr>
      </p:pic>
      <p:pic>
        <p:nvPicPr>
          <p:cNvPr id="11" name="Picture 10" descr="A picture containing text, sign, light, dark&#10;&#10;Description automatically generated">
            <a:extLst>
              <a:ext uri="{FF2B5EF4-FFF2-40B4-BE49-F238E27FC236}">
                <a16:creationId xmlns:a16="http://schemas.microsoft.com/office/drawing/2014/main" id="{95F2312E-11A5-9367-CBF3-8E6D0D242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381" y="4077730"/>
            <a:ext cx="137636" cy="272124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A1951D-1E0A-C08E-FE32-3A390AE4D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618" y="4482192"/>
            <a:ext cx="167162" cy="217427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15933-B1FE-1590-3639-19DF000419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234" y="4105079"/>
            <a:ext cx="167162" cy="21742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0F39D-BEEA-A73A-58ED-FF5B8812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3298404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B96B72-1428-1E9C-18A7-56D1852C04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4" b="40682"/>
          <a:stretch/>
        </p:blipFill>
        <p:spPr>
          <a:xfrm>
            <a:off x="0" y="1865452"/>
            <a:ext cx="12192000" cy="3094753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54538-EFEF-63AE-26E9-5009D7F58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84475E-651A-1F4D-6C18-ABBCEAAC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Outreach Team</a:t>
            </a:r>
          </a:p>
        </p:txBody>
      </p:sp>
    </p:spTree>
    <p:extLst>
      <p:ext uri="{BB962C8B-B14F-4D97-AF65-F5344CB8AC3E}">
        <p14:creationId xmlns:p14="http://schemas.microsoft.com/office/powerpoint/2010/main" val="1135478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84"/>
          <p:cNvSpPr txBox="1">
            <a:spLocks noGrp="1"/>
          </p:cNvSpPr>
          <p:nvPr>
            <p:ph type="ctrTitle"/>
          </p:nvPr>
        </p:nvSpPr>
        <p:spPr>
          <a:xfrm>
            <a:off x="348996" y="616212"/>
            <a:ext cx="11494008" cy="118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400"/>
              <a:buFont typeface="Arial"/>
              <a:buNone/>
            </a:pPr>
            <a:r>
              <a:rPr lang="en-US" sz="5400"/>
              <a:t>OPEN HOUSE </a:t>
            </a:r>
            <a:endParaRPr/>
          </a:p>
        </p:txBody>
      </p:sp>
      <p:sp>
        <p:nvSpPr>
          <p:cNvPr id="857" name="Google Shape;857;p84"/>
          <p:cNvSpPr txBox="1">
            <a:spLocks noGrp="1"/>
          </p:cNvSpPr>
          <p:nvPr>
            <p:ph type="subTitle" idx="1"/>
          </p:nvPr>
        </p:nvSpPr>
        <p:spPr>
          <a:xfrm>
            <a:off x="2078206" y="2095962"/>
            <a:ext cx="8035587" cy="3188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For property-specific or other questions not addressed here, please email or call the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lt1"/>
                </a:solidFill>
              </a:rPr>
              <a:t>Outreach Team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SzPts val="3200"/>
              <a:buNone/>
            </a:pPr>
            <a:r>
              <a:rPr lang="en-US">
                <a:solidFill>
                  <a:schemeClr val="lt1"/>
                </a:solidFill>
              </a:rPr>
              <a:t>614-645-1253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SzPts val="3200"/>
              <a:buNone/>
            </a:pPr>
            <a:r>
              <a:rPr lang="en-US" err="1">
                <a:solidFill>
                  <a:schemeClr val="lt1"/>
                </a:solidFill>
              </a:rPr>
              <a:t>blueprint@columbus.gov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940"/>
              </a:spcBef>
              <a:spcAft>
                <a:spcPts val="0"/>
              </a:spcAft>
              <a:buSzPts val="3200"/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859" name="Google Shape;859;p84"/>
          <p:cNvSpPr txBox="1">
            <a:spLocks noGrp="1"/>
          </p:cNvSpPr>
          <p:nvPr>
            <p:ph type="ftr" idx="11"/>
          </p:nvPr>
        </p:nvSpPr>
        <p:spPr>
          <a:xfrm>
            <a:off x="1828799" y="6492240"/>
            <a:ext cx="9546336" cy="168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1" i="0" u="none" strike="noStrike" cap="none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James Livingston 5 | Mainline Sanitary Sewer Lining | June 5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5"/>
          <p:cNvSpPr txBox="1">
            <a:spLocks noGrp="1"/>
          </p:cNvSpPr>
          <p:nvPr>
            <p:ph type="ctrTitle"/>
          </p:nvPr>
        </p:nvSpPr>
        <p:spPr>
          <a:xfrm>
            <a:off x="348996" y="3273396"/>
            <a:ext cx="11494008" cy="118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Arial"/>
              <a:buNone/>
            </a:pPr>
            <a:r>
              <a:rPr lang="en-US" sz="4800"/>
              <a:t>Thank you!</a:t>
            </a:r>
            <a:endParaRPr/>
          </a:p>
        </p:txBody>
      </p:sp>
      <p:sp>
        <p:nvSpPr>
          <p:cNvPr id="866" name="Google Shape;866;p85"/>
          <p:cNvSpPr txBox="1">
            <a:spLocks noGrp="1"/>
          </p:cNvSpPr>
          <p:nvPr>
            <p:ph type="subTitle" idx="1"/>
          </p:nvPr>
        </p:nvSpPr>
        <p:spPr>
          <a:xfrm>
            <a:off x="348996" y="4696659"/>
            <a:ext cx="11494008" cy="66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err="1">
                <a:solidFill>
                  <a:schemeClr val="lt1"/>
                </a:solidFill>
              </a:rPr>
              <a:t>blueprintneighborhoods.com</a:t>
            </a:r>
            <a:endParaRPr/>
          </a:p>
        </p:txBody>
      </p:sp>
      <p:grpSp>
        <p:nvGrpSpPr>
          <p:cNvPr id="867" name="Google Shape;867;p85"/>
          <p:cNvGrpSpPr/>
          <p:nvPr/>
        </p:nvGrpSpPr>
        <p:grpSpPr>
          <a:xfrm>
            <a:off x="3126663" y="5556531"/>
            <a:ext cx="6678502" cy="669372"/>
            <a:chOff x="3322981" y="5391431"/>
            <a:chExt cx="6678502" cy="669372"/>
          </a:xfrm>
        </p:grpSpPr>
        <p:sp>
          <p:nvSpPr>
            <p:cNvPr id="868" name="Google Shape;868;p85"/>
            <p:cNvSpPr txBox="1"/>
            <p:nvPr/>
          </p:nvSpPr>
          <p:spPr>
            <a:xfrm>
              <a:off x="6845198" y="5391431"/>
              <a:ext cx="3156285" cy="669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200"/>
                <a:buFont typeface="Noto Sans Symbols"/>
                <a:buNone/>
              </a:pPr>
              <a:r>
                <a:rPr lang="en-US" sz="3200" b="1" u="none" strike="noStrike" cap="none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@</a:t>
              </a:r>
              <a:r>
                <a:rPr lang="en-US" sz="3200" b="1" u="none" strike="noStrike" cap="none" err="1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blueprintcbus</a:t>
              </a:r>
              <a:endParaRPr sz="1400" b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69" name="Google Shape;869;p85"/>
            <p:cNvPicPr preferRelativeResize="0"/>
            <p:nvPr/>
          </p:nvPicPr>
          <p:blipFill rotWithShape="1">
            <a:blip r:embed="rId3">
              <a:alphaModFix/>
              <a:biLevel thresh="25000"/>
            </a:blip>
            <a:srcRect/>
            <a:stretch/>
          </p:blipFill>
          <p:spPr>
            <a:xfrm>
              <a:off x="6169776" y="5423966"/>
              <a:ext cx="477388" cy="474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0" name="Google Shape;870;p85"/>
            <p:cNvSpPr txBox="1"/>
            <p:nvPr/>
          </p:nvSpPr>
          <p:spPr>
            <a:xfrm>
              <a:off x="3322981" y="5391431"/>
              <a:ext cx="2152402" cy="669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3200"/>
                <a:buFont typeface="Noto Sans Symbols"/>
                <a:buNone/>
              </a:pPr>
              <a:r>
                <a:rPr lang="en-US" sz="3200" b="1" u="none" strike="noStrike" cap="none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Follow us!</a:t>
              </a:r>
              <a:endParaRPr sz="1400" b="1" u="none" strike="noStrike" cap="none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871" name="Google Shape;871;p85" descr="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65383" y="5474164"/>
              <a:ext cx="424393" cy="4243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A567B8-9A14-9CEF-663E-D984D42CF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295400"/>
            <a:ext cx="5577840" cy="1828800"/>
          </a:xfrm>
        </p:spPr>
        <p:txBody>
          <a:bodyPr vert="horz" lIns="0" tIns="0" rIns="0" bIns="0" rtlCol="0" anchor="t">
            <a:noAutofit/>
          </a:bodyPr>
          <a:lstStyle/>
          <a:p>
            <a:pPr marL="318135" indent="-318135"/>
            <a:r>
              <a:rPr lang="en-US">
                <a:latin typeface="Arial"/>
                <a:cs typeface="Arial"/>
              </a:rPr>
              <a:t>Mailings to property owners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Door hangers posted one week prior to beginning (confirm)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Outreach team activities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25707E-E2C1-C7AB-1EAA-650A7450180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92" y="4267758"/>
            <a:ext cx="2280110" cy="152007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E0C53-05A6-06F6-95E2-6868A9A74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4AB5EB-6C5D-3A9C-317B-A01188AF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Notification Process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51A141-742F-D6FD-F8A9-CFD34B943A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92" y="2628701"/>
            <a:ext cx="2269152" cy="1512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D55722-E4B0-49A8-6C4E-D9F7C4FFF0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24" t="4517" r="2591" b="4441"/>
          <a:stretch>
            <a:fillRect/>
          </a:stretch>
        </p:blipFill>
        <p:spPr>
          <a:xfrm>
            <a:off x="6311392" y="985157"/>
            <a:ext cx="2267209" cy="15200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9919A9-2A25-DA3E-C919-8DFC009A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12" y="985157"/>
            <a:ext cx="3107612" cy="4802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08149A-14CB-A72E-C7DF-40A25FDF6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95" y="2780342"/>
            <a:ext cx="1096481" cy="30074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C63CA7-DEE4-1C62-AF44-55044F90CFFC}"/>
              </a:ext>
            </a:extLst>
          </p:cNvPr>
          <p:cNvSpPr txBox="1"/>
          <p:nvPr/>
        </p:nvSpPr>
        <p:spPr>
          <a:xfrm>
            <a:off x="9949543" y="5931598"/>
            <a:ext cx="1132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583FC-56AF-6CF0-C82D-CBBBA022561E}"/>
              </a:ext>
            </a:extLst>
          </p:cNvPr>
          <p:cNvSpPr txBox="1"/>
          <p:nvPr/>
        </p:nvSpPr>
        <p:spPr>
          <a:xfrm>
            <a:off x="6919471" y="5908484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POSTCARD MAILERS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F283CC-DBAA-68ED-2153-F0B307A54741}"/>
              </a:ext>
            </a:extLst>
          </p:cNvPr>
          <p:cNvSpPr txBox="1"/>
          <p:nvPr/>
        </p:nvSpPr>
        <p:spPr>
          <a:xfrm>
            <a:off x="4931229" y="5937880"/>
            <a:ext cx="11321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DOOR HANGER</a:t>
            </a:r>
          </a:p>
        </p:txBody>
      </p:sp>
    </p:spTree>
    <p:extLst>
      <p:ext uri="{BB962C8B-B14F-4D97-AF65-F5344CB8AC3E}">
        <p14:creationId xmlns:p14="http://schemas.microsoft.com/office/powerpoint/2010/main" val="77443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26B72-8C7B-8144-AF51-542190E74A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849938" y="0"/>
            <a:ext cx="6342062" cy="1185863"/>
          </a:xfrm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93BD76-4B96-FB4B-A9BB-F7334D3EC5C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21438" y="1362075"/>
            <a:ext cx="5770562" cy="5164138"/>
          </a:xfr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Blueprint 101: A Refresher </a:t>
            </a:r>
          </a:p>
          <a:p>
            <a:pPr lvl="0"/>
            <a:r>
              <a:rPr lang="en-US">
                <a:solidFill>
                  <a:schemeClr val="bg1"/>
                </a:solidFill>
              </a:rPr>
              <a:t>Mainline Lining: A Deeper Dive</a:t>
            </a:r>
          </a:p>
          <a:p>
            <a:pPr lvl="0"/>
            <a:r>
              <a:rPr lang="en-US">
                <a:solidFill>
                  <a:schemeClr val="bg1"/>
                </a:solidFill>
              </a:rPr>
              <a:t>Mainline Lining Process</a:t>
            </a:r>
          </a:p>
          <a:p>
            <a:pPr lvl="0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What’s Next? Outreach!</a:t>
            </a:r>
          </a:p>
        </p:txBody>
      </p:sp>
    </p:spTree>
    <p:extLst>
      <p:ext uri="{BB962C8B-B14F-4D97-AF65-F5344CB8AC3E}">
        <p14:creationId xmlns:p14="http://schemas.microsoft.com/office/powerpoint/2010/main" val="204520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46CBE0D-0A57-CB27-E02F-0F4A676CF925}"/>
              </a:ext>
            </a:extLst>
          </p:cNvPr>
          <p:cNvCxnSpPr/>
          <p:nvPr/>
        </p:nvCxnSpPr>
        <p:spPr>
          <a:xfrm>
            <a:off x="538162" y="2654301"/>
            <a:ext cx="11115675" cy="0"/>
          </a:xfrm>
          <a:prstGeom prst="line">
            <a:avLst/>
          </a:prstGeom>
          <a:ln w="539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4">
            <a:extLst>
              <a:ext uri="{FF2B5EF4-FFF2-40B4-BE49-F238E27FC236}">
                <a16:creationId xmlns:a16="http://schemas.microsoft.com/office/drawing/2014/main" id="{0012463F-7A3A-08FC-CFE8-69056D9B0CC4}"/>
              </a:ext>
            </a:extLst>
          </p:cNvPr>
          <p:cNvSpPr txBox="1">
            <a:spLocks/>
          </p:cNvSpPr>
          <p:nvPr/>
        </p:nvSpPr>
        <p:spPr>
          <a:xfrm>
            <a:off x="348996" y="696913"/>
            <a:ext cx="11494008" cy="20901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77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60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Blueprint 101</a:t>
            </a:r>
            <a:endParaRPr lang="en-US" sz="6000" b="0" i="1">
              <a:solidFill>
                <a:schemeClr val="accent2"/>
              </a:solidFill>
            </a:endParaRPr>
          </a:p>
        </p:txBody>
      </p:sp>
      <p:sp>
        <p:nvSpPr>
          <p:cNvPr id="7" name="Google Shape;451;p52">
            <a:extLst>
              <a:ext uri="{FF2B5EF4-FFF2-40B4-BE49-F238E27FC236}">
                <a16:creationId xmlns:a16="http://schemas.microsoft.com/office/drawing/2014/main" id="{E018F972-82B1-8F2A-9D00-FB72C6FD09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472" y="3138427"/>
            <a:ext cx="11494008" cy="186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Arial"/>
              <a:buNone/>
            </a:pPr>
            <a:r>
              <a:rPr lang="en-US" sz="3600" b="0">
                <a:ea typeface="Montserrat"/>
                <a:sym typeface="Montserrat"/>
              </a:rPr>
              <a:t>Tiffany Conn &amp; Cameron Keir</a:t>
            </a:r>
            <a:br>
              <a:rPr lang="en-US" sz="3600" b="0">
                <a:ea typeface="Montserrat"/>
                <a:sym typeface="Montserrat"/>
              </a:rPr>
            </a:br>
            <a:r>
              <a:rPr lang="en-US" sz="3600" b="0">
                <a:ea typeface="Montserrat"/>
                <a:sym typeface="Montserrat"/>
              </a:rPr>
              <a:t>Blueprint Columbus Outreach </a:t>
            </a:r>
            <a:br>
              <a:rPr lang="en-US"/>
            </a:br>
            <a:r>
              <a:rPr lang="en-US" sz="3600">
                <a:solidFill>
                  <a:schemeClr val="accent6"/>
                </a:solidFill>
              </a:rPr>
              <a:t>Columbus Water &amp; Power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A2B1CE-163A-C7AF-D9D6-EDFCF7CCB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399308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DA142-68DB-312F-C19C-B5F0B8520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James Livingston 5 | Mainline Sanitary Sewer Lining | June 5</a:t>
            </a:r>
          </a:p>
        </p:txBody>
      </p:sp>
      <p:pic>
        <p:nvPicPr>
          <p:cNvPr id="6" name="I-I Video Clip">
            <a:hlinkClick r:id="" action="ppaction://media"/>
            <a:extLst>
              <a:ext uri="{FF2B5EF4-FFF2-40B4-BE49-F238E27FC236}">
                <a16:creationId xmlns:a16="http://schemas.microsoft.com/office/drawing/2014/main" id="{45C1C055-1461-8453-B7C1-6C20DA0607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100000">
                <p:cTn id="12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0665AA-E13A-939F-D81D-4A0F47A72A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1" r="15014"/>
          <a:stretch/>
        </p:blipFill>
        <p:spPr>
          <a:xfrm>
            <a:off x="7696200" y="0"/>
            <a:ext cx="4495799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B426-837C-E9A4-9D61-21F9074EDD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7472" y="1824326"/>
            <a:ext cx="6873460" cy="4730684"/>
          </a:xfrm>
        </p:spPr>
        <p:txBody>
          <a:bodyPr/>
          <a:lstStyle/>
          <a:p>
            <a:pPr lvl="0"/>
            <a:r>
              <a:rPr lang="en-US"/>
              <a:t>Sewer overflows into our rivers </a:t>
            </a:r>
            <a:br>
              <a:rPr lang="en-US"/>
            </a:br>
            <a:r>
              <a:rPr lang="en-US"/>
              <a:t>and streams</a:t>
            </a:r>
          </a:p>
          <a:p>
            <a:pPr lvl="0"/>
            <a:r>
              <a:rPr lang="en-US"/>
              <a:t>Basement backups (sewage coming </a:t>
            </a:r>
            <a:br>
              <a:rPr lang="en-US"/>
            </a:br>
            <a:r>
              <a:rPr lang="en-US"/>
              <a:t>up from floor drain)</a:t>
            </a:r>
          </a:p>
          <a:p>
            <a:pPr lvl="4" indent="0">
              <a:buNone/>
            </a:pPr>
            <a:r>
              <a:rPr lang="en-US" sz="2400"/>
              <a:t>		</a:t>
            </a:r>
            <a:r>
              <a:rPr lang="en-US" sz="2400" b="1"/>
              <a:t>AND</a:t>
            </a:r>
          </a:p>
          <a:p>
            <a:pPr lvl="0"/>
            <a:r>
              <a:rPr lang="en-US"/>
              <a:t>Pollutants found on the street (dirt, oil, trash, etc.) get carried to our rivers and streams by storm sewers</a:t>
            </a:r>
          </a:p>
          <a:p>
            <a:pPr lvl="0"/>
            <a:endParaRPr lang="en-US" sz="2800"/>
          </a:p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2235EE-5CB6-D64D-80AB-848A6749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487681"/>
            <a:ext cx="6873460" cy="1150070"/>
          </a:xfrm>
        </p:spPr>
        <p:txBody>
          <a:bodyPr/>
          <a:lstStyle/>
          <a:p>
            <a:r>
              <a:rPr lang="en-US" sz="3600"/>
              <a:t>Rainwater in our Sanitary Sewer System Causes: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0BDF5D-A097-EDD7-8DEB-9DDB460C2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James Livingston 5 | Mainline Sanitary Sewer Lining | June 5</a:t>
            </a:r>
          </a:p>
        </p:txBody>
      </p:sp>
    </p:spTree>
    <p:extLst>
      <p:ext uri="{BB962C8B-B14F-4D97-AF65-F5344CB8AC3E}">
        <p14:creationId xmlns:p14="http://schemas.microsoft.com/office/powerpoint/2010/main" val="177604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495" y="0"/>
            <a:ext cx="4507505" cy="685800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16B31F-C92D-C94B-94B2-3AD02D16A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1770070"/>
            <a:ext cx="7052569" cy="3697476"/>
          </a:xfrm>
        </p:spPr>
        <p:txBody>
          <a:bodyPr vert="horz" lIns="0" tIns="0" rIns="0" bIns="0" rtlCol="0" anchor="t">
            <a:noAutofit/>
          </a:bodyPr>
          <a:lstStyle/>
          <a:p>
            <a:pPr marL="318135" lvl="0" indent="-318135"/>
            <a:r>
              <a:rPr lang="en-US">
                <a:latin typeface="Arial"/>
                <a:cs typeface="Arial"/>
              </a:rPr>
              <a:t>Invests in fixing our existing infrastructure</a:t>
            </a:r>
          </a:p>
          <a:p>
            <a:pPr marL="318135" lvl="0" indent="-318135"/>
            <a:r>
              <a:rPr lang="en-US">
                <a:latin typeface="Arial"/>
                <a:cs typeface="Arial"/>
              </a:rPr>
              <a:t>Uses local materials, native plants</a:t>
            </a:r>
          </a:p>
          <a:p>
            <a:pPr marL="318135" lvl="0" indent="-318135"/>
            <a:r>
              <a:rPr lang="en-US">
                <a:latin typeface="Arial"/>
                <a:cs typeface="Arial"/>
              </a:rPr>
              <a:t>Creates opportunities to improve stormwater discharges</a:t>
            </a:r>
          </a:p>
          <a:p>
            <a:pPr marL="318135" lvl="0" indent="-318135"/>
            <a:r>
              <a:rPr lang="en-US">
                <a:latin typeface="Arial"/>
                <a:cs typeface="Arial"/>
              </a:rPr>
              <a:t>Adds permanent local jobs</a:t>
            </a:r>
          </a:p>
          <a:p>
            <a:pPr marL="318135" indent="-318135"/>
            <a:r>
              <a:rPr lang="en-US">
                <a:latin typeface="Arial"/>
                <a:cs typeface="Arial"/>
              </a:rPr>
              <a:t>Engages neighborhoods, residents</a:t>
            </a:r>
            <a:endParaRPr lang="en-US"/>
          </a:p>
          <a:p>
            <a:pPr lvl="0"/>
            <a:r>
              <a:rPr lang="en-US"/>
              <a:t>Addresses consent order requirements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6B6A3EC-48A5-8526-240F-2C9189FD0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James Livingston 5 | Mainline Sanitary Sewer Lining | June 5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2235EE-5CB6-D64D-80AB-848A6749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505881"/>
            <a:ext cx="6534095" cy="1066704"/>
          </a:xfrm>
        </p:spPr>
        <p:txBody>
          <a:bodyPr anchor="t"/>
          <a:lstStyle/>
          <a:p>
            <a:r>
              <a:rPr lang="en-US" sz="3600"/>
              <a:t>Blueprint: An Innovative, Green Solution</a:t>
            </a:r>
          </a:p>
        </p:txBody>
      </p:sp>
    </p:spTree>
    <p:extLst>
      <p:ext uri="{BB962C8B-B14F-4D97-AF65-F5344CB8AC3E}">
        <p14:creationId xmlns:p14="http://schemas.microsoft.com/office/powerpoint/2010/main" val="1716628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04;p70">
            <a:extLst>
              <a:ext uri="{FF2B5EF4-FFF2-40B4-BE49-F238E27FC236}">
                <a16:creationId xmlns:a16="http://schemas.microsoft.com/office/drawing/2014/main" id="{55BD1F9A-49BC-6D72-CFA3-5B874C836D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55136" y="365752"/>
            <a:ext cx="8436864" cy="64922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961432BD-D67F-754F-89C3-6B6497374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68" y="705534"/>
            <a:ext cx="2913888" cy="4756482"/>
          </a:xfrm>
        </p:spPr>
        <p:txBody>
          <a:bodyPr anchor="ctr"/>
          <a:lstStyle/>
          <a:p>
            <a:r>
              <a:rPr lang="en-US"/>
              <a:t>Blueprint Columbus</a:t>
            </a:r>
            <a:br>
              <a:rPr lang="en-US" sz="3200"/>
            </a:br>
            <a:br>
              <a:rPr lang="en-US" sz="3200"/>
            </a:br>
            <a:r>
              <a:rPr lang="en-US" sz="2800">
                <a:solidFill>
                  <a:schemeClr val="bg1"/>
                </a:solidFill>
              </a:rPr>
              <a:t>18,404 acres &amp; 21 project areas throughout Columbus</a:t>
            </a:r>
          </a:p>
        </p:txBody>
      </p:sp>
    </p:spTree>
    <p:extLst>
      <p:ext uri="{BB962C8B-B14F-4D97-AF65-F5344CB8AC3E}">
        <p14:creationId xmlns:p14="http://schemas.microsoft.com/office/powerpoint/2010/main" val="521013182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s and Dividers">
  <a:themeElements>
    <a:clrScheme name="Blueprint Columbu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243A72"/>
      </a:accent1>
      <a:accent2>
        <a:srgbClr val="94CBE4"/>
      </a:accent2>
      <a:accent3>
        <a:srgbClr val="77B542"/>
      </a:accent3>
      <a:accent4>
        <a:srgbClr val="0064A3"/>
      </a:accent4>
      <a:accent5>
        <a:srgbClr val="243A72"/>
      </a:accent5>
      <a:accent6>
        <a:srgbClr val="94CBE4"/>
      </a:accent6>
      <a:hlink>
        <a:srgbClr val="77B542"/>
      </a:hlink>
      <a:folHlink>
        <a:srgbClr val="0064A3"/>
      </a:folHlink>
    </a:clrScheme>
    <a:fontScheme name="Custom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descreen.potx" id="{E929EF67-298C-43A8-B49D-1C0059D6825A}" vid="{8A35843E-EFA4-42B6-B6E4-65ECF8CCE2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182F3C6247314699E37C8D381EC631" ma:contentTypeVersion="9" ma:contentTypeDescription="Create a new document." ma:contentTypeScope="" ma:versionID="91c21c4262d741ebfce02b1514f8d8e8">
  <xsd:schema xmlns:xsd="http://www.w3.org/2001/XMLSchema" xmlns:xs="http://www.w3.org/2001/XMLSchema" xmlns:p="http://schemas.microsoft.com/office/2006/metadata/properties" xmlns:ns2="c5007c46-9041-4efe-91cb-2e28fbb9321c" targetNamespace="http://schemas.microsoft.com/office/2006/metadata/properties" ma:root="true" ma:fieldsID="1005ddf51f357ede1ed75f5a6468f00c" ns2:_="">
    <xsd:import namespace="c5007c46-9041-4efe-91cb-2e28fbb932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007c46-9041-4efe-91cb-2e28fbb932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42AD51-34EE-4EB2-BEB4-1A98B0DDCA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1D1141-8C2F-456E-BF46-DA002F2CD8E8}">
  <ds:schemaRefs>
    <ds:schemaRef ds:uri="c5007c46-9041-4efe-91cb-2e28fbb932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C6581D-3BCF-42C8-AC23-B13392B0F0EC}">
  <ds:schemaRefs>
    <ds:schemaRef ds:uri="c5007c46-9041-4efe-91cb-2e28fbb932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37</Slides>
  <Notes>36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1_Covers and Dividers</vt:lpstr>
      <vt:lpstr>James Livingston 5 </vt:lpstr>
      <vt:lpstr>PowerPoint Presentation</vt:lpstr>
      <vt:lpstr>PowerPoint Presentation</vt:lpstr>
      <vt:lpstr>Agenda</vt:lpstr>
      <vt:lpstr>Tiffany Conn &amp; Cameron Keir Blueprint Columbus Outreach  Columbus Water &amp; Power</vt:lpstr>
      <vt:lpstr>PowerPoint Presentation</vt:lpstr>
      <vt:lpstr>Rainwater in our Sanitary Sewer System Causes:</vt:lpstr>
      <vt:lpstr>Blueprint: An Innovative, Green Solution</vt:lpstr>
      <vt:lpstr>Blueprint Columbus  18,404 acres &amp; 21 project areas throughout Columbus</vt:lpstr>
      <vt:lpstr>How Green Infrastructure Works </vt:lpstr>
      <vt:lpstr>Four Pillars Timeline </vt:lpstr>
      <vt:lpstr>Schedule &amp; Outreach-Design Phases  </vt:lpstr>
      <vt:lpstr>How We Select Improvement Locations </vt:lpstr>
      <vt:lpstr>Help Shape the Plan for Your Community</vt:lpstr>
      <vt:lpstr>Sump Pump Program</vt:lpstr>
      <vt:lpstr>PowerPoint Presentation</vt:lpstr>
      <vt:lpstr>PowerPoint Presentation</vt:lpstr>
      <vt:lpstr>James Livingston 5 Neighborhood </vt:lpstr>
      <vt:lpstr>What is a Mainline Sewer?</vt:lpstr>
      <vt:lpstr>What is a Utility Easement?</vt:lpstr>
      <vt:lpstr>What is Mainline Lining? </vt:lpstr>
      <vt:lpstr>What are the Benefits?</vt:lpstr>
      <vt:lpstr>The Mainline Lining Process in Your Neighborhood</vt:lpstr>
      <vt:lpstr>Phase 1-Cleaning &amp; Televising</vt:lpstr>
      <vt:lpstr>Phase 1-Point Repairs</vt:lpstr>
      <vt:lpstr>Possibly Within Easement</vt:lpstr>
      <vt:lpstr>Phase 2-CIPP Pipe Lining</vt:lpstr>
      <vt:lpstr>CIPP Pipe Lining: What to Expect</vt:lpstr>
      <vt:lpstr>Phase 3-Manhole Rehabilitation</vt:lpstr>
      <vt:lpstr>Restoration Work </vt:lpstr>
      <vt:lpstr>PowerPoint Presentation</vt:lpstr>
      <vt:lpstr>PowerPoint Presentation</vt:lpstr>
      <vt:lpstr>Schedule &amp; Outreach-Design Phase  </vt:lpstr>
      <vt:lpstr>Your Outreach Team</vt:lpstr>
      <vt:lpstr>OPEN HOUSE </vt:lpstr>
      <vt:lpstr>Thank you!</vt:lpstr>
      <vt:lpstr>Notification Process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Blueprint</dc:title>
  <dc:subject/>
  <dc:creator/>
  <cp:keywords/>
  <dc:description/>
  <cp:revision>21</cp:revision>
  <cp:lastPrinted>2022-05-06T18:43:00Z</cp:lastPrinted>
  <dcterms:created xsi:type="dcterms:W3CDTF">2021-11-03T13:09:51Z</dcterms:created>
  <dcterms:modified xsi:type="dcterms:W3CDTF">2025-06-06T13:45:48Z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0x01010092182F3C6247314699E37C8D381EC631</vt:lpwstr>
  </property>
</Properties>
</file>